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87" r:id="rId2"/>
  </p:sldMasterIdLst>
  <p:notesMasterIdLst>
    <p:notesMasterId r:id="rId21"/>
  </p:notesMasterIdLst>
  <p:sldIdLst>
    <p:sldId id="276" r:id="rId3"/>
    <p:sldId id="258" r:id="rId4"/>
    <p:sldId id="257" r:id="rId5"/>
    <p:sldId id="278" r:id="rId6"/>
    <p:sldId id="279" r:id="rId7"/>
    <p:sldId id="280" r:id="rId8"/>
    <p:sldId id="259" r:id="rId9"/>
    <p:sldId id="261" r:id="rId10"/>
    <p:sldId id="263" r:id="rId11"/>
    <p:sldId id="260" r:id="rId12"/>
    <p:sldId id="262" r:id="rId13"/>
    <p:sldId id="269" r:id="rId14"/>
    <p:sldId id="266" r:id="rId15"/>
    <p:sldId id="275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507E32"/>
    <a:srgbClr val="67A041"/>
    <a:srgbClr val="A8BC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474B88-95F5-4E31-8780-D9D6B0951B4F}" v="8" dt="2018-10-29T09:35:59.7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64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2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6/11/relationships/changesInfo" Target="changesInfos/changesInfo1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nxi Qiu" userId="2835ca6ba4230f20" providerId="LiveId" clId="{D6F7F26B-50BE-4B90-BBAD-94363C730E70}"/>
    <pc:docChg chg="addSld modSld sldOrd">
      <pc:chgData name="Chenxi Qiu" userId="2835ca6ba4230f20" providerId="LiveId" clId="{D6F7F26B-50BE-4B90-BBAD-94363C730E70}" dt="2018-10-18T19:04:48.576" v="4" actId="207"/>
      <pc:docMkLst>
        <pc:docMk/>
      </pc:docMkLst>
    </pc:docChg>
  </pc:docChgLst>
  <pc:docChgLst>
    <pc:chgData name="Chenxi Qiu" userId="2835ca6ba4230f20" providerId="LiveId" clId="{77474B88-95F5-4E31-8780-D9D6B0951B4F}"/>
    <pc:docChg chg="undo custSel addSld delSld modSld">
      <pc:chgData name="Chenxi Qiu" userId="2835ca6ba4230f20" providerId="LiveId" clId="{77474B88-95F5-4E31-8780-D9D6B0951B4F}" dt="2018-10-29T09:36:59.696" v="59" actId="1076"/>
      <pc:docMkLst>
        <pc:docMk/>
      </pc:docMkLst>
      <pc:sldChg chg="add del">
        <pc:chgData name="Chenxi Qiu" userId="2835ca6ba4230f20" providerId="LiveId" clId="{77474B88-95F5-4E31-8780-D9D6B0951B4F}" dt="2018-10-29T09:19:55.539" v="7" actId="2696"/>
        <pc:sldMkLst>
          <pc:docMk/>
          <pc:sldMk cId="1065078538" sldId="257"/>
        </pc:sldMkLst>
      </pc:sldChg>
      <pc:sldChg chg="modSp">
        <pc:chgData name="Chenxi Qiu" userId="2835ca6ba4230f20" providerId="LiveId" clId="{77474B88-95F5-4E31-8780-D9D6B0951B4F}" dt="2018-10-29T09:20:37.491" v="15"/>
        <pc:sldMkLst>
          <pc:docMk/>
          <pc:sldMk cId="2219289896" sldId="258"/>
        </pc:sldMkLst>
        <pc:spChg chg="mod">
          <ac:chgData name="Chenxi Qiu" userId="2835ca6ba4230f20" providerId="LiveId" clId="{77474B88-95F5-4E31-8780-D9D6B0951B4F}" dt="2018-10-29T09:20:37.491" v="15"/>
          <ac:spMkLst>
            <pc:docMk/>
            <pc:sldMk cId="2219289896" sldId="258"/>
            <ac:spMk id="3" creationId="{7E6A6F12-7725-4578-8DE2-659D27C4CD03}"/>
          </ac:spMkLst>
        </pc:spChg>
      </pc:sldChg>
      <pc:sldChg chg="modSp">
        <pc:chgData name="Chenxi Qiu" userId="2835ca6ba4230f20" providerId="LiveId" clId="{77474B88-95F5-4E31-8780-D9D6B0951B4F}" dt="2018-10-29T09:20:37.491" v="15"/>
        <pc:sldMkLst>
          <pc:docMk/>
          <pc:sldMk cId="920279632" sldId="260"/>
        </pc:sldMkLst>
        <pc:spChg chg="mod">
          <ac:chgData name="Chenxi Qiu" userId="2835ca6ba4230f20" providerId="LiveId" clId="{77474B88-95F5-4E31-8780-D9D6B0951B4F}" dt="2018-10-29T09:20:37.491" v="15"/>
          <ac:spMkLst>
            <pc:docMk/>
            <pc:sldMk cId="920279632" sldId="260"/>
            <ac:spMk id="3" creationId="{B51360E9-C1C5-4FD5-9D70-A385221D70E9}"/>
          </ac:spMkLst>
        </pc:spChg>
      </pc:sldChg>
      <pc:sldChg chg="addSp delSp modSp">
        <pc:chgData name="Chenxi Qiu" userId="2835ca6ba4230f20" providerId="LiveId" clId="{77474B88-95F5-4E31-8780-D9D6B0951B4F}" dt="2018-10-29T09:36:59.696" v="59" actId="1076"/>
        <pc:sldMkLst>
          <pc:docMk/>
          <pc:sldMk cId="1683733063" sldId="261"/>
        </pc:sldMkLst>
        <pc:spChg chg="mod">
          <ac:chgData name="Chenxi Qiu" userId="2835ca6ba4230f20" providerId="LiveId" clId="{77474B88-95F5-4E31-8780-D9D6B0951B4F}" dt="2018-10-29T09:34:00.238" v="30" actId="20577"/>
          <ac:spMkLst>
            <pc:docMk/>
            <pc:sldMk cId="1683733063" sldId="261"/>
            <ac:spMk id="3" creationId="{23BE1E43-A2B5-419B-8121-31D74063B53D}"/>
          </ac:spMkLst>
        </pc:spChg>
        <pc:spChg chg="mod">
          <ac:chgData name="Chenxi Qiu" userId="2835ca6ba4230f20" providerId="LiveId" clId="{77474B88-95F5-4E31-8780-D9D6B0951B4F}" dt="2018-10-29T09:36:59.696" v="59" actId="1076"/>
          <ac:spMkLst>
            <pc:docMk/>
            <pc:sldMk cId="1683733063" sldId="261"/>
            <ac:spMk id="6" creationId="{F558856C-789B-4568-B99C-5803EC82BEF1}"/>
          </ac:spMkLst>
        </pc:spChg>
        <pc:cxnChg chg="add del mod">
          <ac:chgData name="Chenxi Qiu" userId="2835ca6ba4230f20" providerId="LiveId" clId="{77474B88-95F5-4E31-8780-D9D6B0951B4F}" dt="2018-10-29T09:36:41.018" v="53" actId="478"/>
          <ac:cxnSpMkLst>
            <pc:docMk/>
            <pc:sldMk cId="1683733063" sldId="261"/>
            <ac:cxnSpMk id="7" creationId="{A1060573-C21A-4084-B2B5-3EE2A3647ACE}"/>
          </ac:cxnSpMkLst>
        </pc:cxnChg>
        <pc:cxnChg chg="add mod">
          <ac:chgData name="Chenxi Qiu" userId="2835ca6ba4230f20" providerId="LiveId" clId="{77474B88-95F5-4E31-8780-D9D6B0951B4F}" dt="2018-10-29T09:36:04.695" v="43" actId="1076"/>
          <ac:cxnSpMkLst>
            <pc:docMk/>
            <pc:sldMk cId="1683733063" sldId="261"/>
            <ac:cxnSpMk id="11" creationId="{F929052F-CA9A-4B01-9AF5-7CB82FEA04B6}"/>
          </ac:cxnSpMkLst>
        </pc:cxnChg>
      </pc:sldChg>
      <pc:sldChg chg="modSp">
        <pc:chgData name="Chenxi Qiu" userId="2835ca6ba4230f20" providerId="LiveId" clId="{77474B88-95F5-4E31-8780-D9D6B0951B4F}" dt="2018-10-29T09:20:37.491" v="15"/>
        <pc:sldMkLst>
          <pc:docMk/>
          <pc:sldMk cId="1764634708" sldId="263"/>
        </pc:sldMkLst>
        <pc:spChg chg="mod">
          <ac:chgData name="Chenxi Qiu" userId="2835ca6ba4230f20" providerId="LiveId" clId="{77474B88-95F5-4E31-8780-D9D6B0951B4F}" dt="2018-10-29T09:20:37.491" v="15"/>
          <ac:spMkLst>
            <pc:docMk/>
            <pc:sldMk cId="1764634708" sldId="263"/>
            <ac:spMk id="3" creationId="{B51360E9-C1C5-4FD5-9D70-A385221D70E9}"/>
          </ac:spMkLst>
        </pc:spChg>
      </pc:sldChg>
      <pc:sldChg chg="modSp">
        <pc:chgData name="Chenxi Qiu" userId="2835ca6ba4230f20" providerId="LiveId" clId="{77474B88-95F5-4E31-8780-D9D6B0951B4F}" dt="2018-10-29T09:20:37.491" v="15"/>
        <pc:sldMkLst>
          <pc:docMk/>
          <pc:sldMk cId="3026533807" sldId="264"/>
        </pc:sldMkLst>
        <pc:spChg chg="mod">
          <ac:chgData name="Chenxi Qiu" userId="2835ca6ba4230f20" providerId="LiveId" clId="{77474B88-95F5-4E31-8780-D9D6B0951B4F}" dt="2018-10-29T09:20:37.491" v="15"/>
          <ac:spMkLst>
            <pc:docMk/>
            <pc:sldMk cId="3026533807" sldId="264"/>
            <ac:spMk id="3" creationId="{41EB87CF-042D-4048-805A-290F24147F64}"/>
          </ac:spMkLst>
        </pc:spChg>
      </pc:sldChg>
      <pc:sldChg chg="modSp">
        <pc:chgData name="Chenxi Qiu" userId="2835ca6ba4230f20" providerId="LiveId" clId="{77474B88-95F5-4E31-8780-D9D6B0951B4F}" dt="2018-10-29T09:20:37.491" v="15"/>
        <pc:sldMkLst>
          <pc:docMk/>
          <pc:sldMk cId="3755501204" sldId="272"/>
        </pc:sldMkLst>
        <pc:spChg chg="mod">
          <ac:chgData name="Chenxi Qiu" userId="2835ca6ba4230f20" providerId="LiveId" clId="{77474B88-95F5-4E31-8780-D9D6B0951B4F}" dt="2018-10-29T09:20:37.491" v="15"/>
          <ac:spMkLst>
            <pc:docMk/>
            <pc:sldMk cId="3755501204" sldId="272"/>
            <ac:spMk id="3" creationId="{6D9C6D3A-87E7-4946-8583-E1F25941B8D2}"/>
          </ac:spMkLst>
        </pc:spChg>
      </pc:sldChg>
      <pc:sldChg chg="del">
        <pc:chgData name="Chenxi Qiu" userId="2835ca6ba4230f20" providerId="LiveId" clId="{77474B88-95F5-4E31-8780-D9D6B0951B4F}" dt="2018-10-29T09:19:58.648" v="8" actId="2696"/>
        <pc:sldMkLst>
          <pc:docMk/>
          <pc:sldMk cId="1846597415" sldId="277"/>
        </pc:sldMkLst>
      </pc:sldChg>
      <pc:sldChg chg="modSp">
        <pc:chgData name="Chenxi Qiu" userId="2835ca6ba4230f20" providerId="LiveId" clId="{77474B88-95F5-4E31-8780-D9D6B0951B4F}" dt="2018-10-29T09:19:22.197" v="5" actId="1076"/>
        <pc:sldMkLst>
          <pc:docMk/>
          <pc:sldMk cId="873666895" sldId="278"/>
        </pc:sldMkLst>
        <pc:spChg chg="mod">
          <ac:chgData name="Chenxi Qiu" userId="2835ca6ba4230f20" providerId="LiveId" clId="{77474B88-95F5-4E31-8780-D9D6B0951B4F}" dt="2018-10-29T09:19:22.197" v="5" actId="1076"/>
          <ac:spMkLst>
            <pc:docMk/>
            <pc:sldMk cId="873666895" sldId="278"/>
            <ac:spMk id="33" creationId="{C673FDA7-5BD2-4991-BA1C-CCCF653F7B64}"/>
          </ac:spMkLst>
        </pc:spChg>
        <pc:cxnChg chg="mod ord">
          <ac:chgData name="Chenxi Qiu" userId="2835ca6ba4230f20" providerId="LiveId" clId="{77474B88-95F5-4E31-8780-D9D6B0951B4F}" dt="2018-10-29T09:19:16.955" v="4" actId="167"/>
          <ac:cxnSpMkLst>
            <pc:docMk/>
            <pc:sldMk cId="873666895" sldId="278"/>
            <ac:cxnSpMk id="31" creationId="{D36F56D6-AD58-4F03-BE2B-780DC3B2EE6F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3E3E9A-BAE1-435A-92E7-1B19A7E89171}" type="datetimeFigureOut">
              <a:rPr lang="nl-NL" smtClean="0"/>
              <a:t>29-10-2018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E3D734-B365-4FFE-9B0E-36405F1FAB1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7233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E3D734-B365-4FFE-9B0E-36405F1FAB16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7088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E3D734-B365-4FFE-9B0E-36405F1FAB16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97735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E3D734-B365-4FFE-9B0E-36405F1FAB16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9677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E3D734-B365-4FFE-9B0E-36405F1FAB16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5143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E3D734-B365-4FFE-9B0E-36405F1FAB16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00334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29-10-2018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68667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29-10-2018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66001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29-10-2018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1476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0C688EB7-E1EC-4125-A900-79B98438A0A3}" type="datetimeFigureOut">
              <a:rPr lang="nl-NL" smtClean="0"/>
              <a:t>29-10-2018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82058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29-10-2018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893899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29-10-2018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nl-NL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10650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29-10-2018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99122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29-10-2018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02838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29-10-2018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61898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29-10-2018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64277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29-10-2018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1524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29-10-2018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65428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29-10-2018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68066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29-10-2018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9521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29-10-2018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7532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29-10-2018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72147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29-10-2018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70419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29-10-2018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502726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29-10-2018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12040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29-10-2018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229683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29-10-2018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2050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29-10-2018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1422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29-10-2018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62918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29-10-2018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487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29-10-2018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625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29-10-2018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52236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29-10-2018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63887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29-10-2018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96546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C688EB7-E1EC-4125-A900-79B98438A0A3}" type="datetimeFigureOut">
              <a:rPr lang="nl-NL" smtClean="0"/>
              <a:t>29-10-2018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535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0C688EB7-E1EC-4125-A900-79B98438A0A3}" type="datetimeFigureOut">
              <a:rPr lang="nl-NL" smtClean="0"/>
              <a:t>29-10-2018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nl-NL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103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  <p:sldLayoutId id="2147483802" r:id="rId15"/>
    <p:sldLayoutId id="2147483803" r:id="rId16"/>
    <p:sldLayoutId id="214748380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gif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gif"/><Relationship Id="rId5" Type="http://schemas.openxmlformats.org/officeDocument/2006/relationships/image" Target="../media/image3.jp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DF4EAA1D-E7FC-435F-A036-B4ED0817B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17D46264-6571-474A-8EC6-116F049ADA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6447" y="6011555"/>
            <a:ext cx="9144000" cy="153987"/>
          </a:xfrm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chemeClr val="bg1"/>
                </a:solidFill>
              </a:rPr>
              <a:t>Cloud: </a:t>
            </a:r>
            <a:r>
              <a:rPr lang="nl-NL" dirty="0" err="1">
                <a:solidFill>
                  <a:schemeClr val="bg1"/>
                </a:solidFill>
              </a:rPr>
              <a:t>parcel</a:t>
            </a:r>
            <a:r>
              <a:rPr lang="nl-NL" dirty="0">
                <a:solidFill>
                  <a:schemeClr val="bg1"/>
                </a:solidFill>
              </a:rPr>
              <a:t>? Model?</a:t>
            </a:r>
          </a:p>
        </p:txBody>
      </p:sp>
      <p:sp>
        <p:nvSpPr>
          <p:cNvPr id="5" name="Ondertitel 4">
            <a:extLst>
              <a:ext uri="{FF2B5EF4-FFF2-40B4-BE49-F238E27FC236}">
                <a16:creationId xmlns:a16="http://schemas.microsoft.com/office/drawing/2014/main" id="{93231001-78FE-4E28-9860-BED0460E9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143348"/>
            <a:ext cx="9144000" cy="1655762"/>
          </a:xfrm>
        </p:spPr>
        <p:txBody>
          <a:bodyPr/>
          <a:lstStyle/>
          <a:p>
            <a:r>
              <a:rPr lang="nl-NL" dirty="0" err="1">
                <a:solidFill>
                  <a:schemeClr val="bg1"/>
                </a:solidFill>
              </a:rPr>
              <a:t>By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Chenxi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Qiu</a:t>
            </a:r>
            <a:r>
              <a:rPr lang="nl-NL" dirty="0">
                <a:solidFill>
                  <a:schemeClr val="bg1"/>
                </a:solidFill>
              </a:rPr>
              <a:t> &amp; Edward Groot</a:t>
            </a:r>
          </a:p>
        </p:txBody>
      </p:sp>
    </p:spTree>
    <p:extLst>
      <p:ext uri="{BB962C8B-B14F-4D97-AF65-F5344CB8AC3E}">
        <p14:creationId xmlns:p14="http://schemas.microsoft.com/office/powerpoint/2010/main" val="2368175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161AFC62-FD0A-4F8D-A092-71BC83987BE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nl-NL" dirty="0"/>
                  <a:t>Constant entrainment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nl-NL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161AFC62-FD0A-4F8D-A092-71BC83987B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51360E9-C1C5-4FD5-9D70-A385221D7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95645"/>
            <a:ext cx="10515600" cy="681318"/>
          </a:xfrm>
        </p:spPr>
        <p:txBody>
          <a:bodyPr>
            <a:normAutofit fontScale="77500" lnSpcReduction="20000"/>
          </a:bodyPr>
          <a:lstStyle/>
          <a:p>
            <a:endParaRPr lang="nl-NL" dirty="0"/>
          </a:p>
          <a:p>
            <a:r>
              <a:rPr lang="nl-NL" sz="2800" dirty="0" err="1"/>
              <a:t>Mean</a:t>
            </a:r>
            <a:r>
              <a:rPr lang="nl-NL" sz="2800" dirty="0"/>
              <a:t> precipitation over the final area of the parcel: 3.97 mm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C85FB0-8517-4390-80A9-6B0E346DE8D6}"/>
              </a:ext>
            </a:extLst>
          </p:cNvPr>
          <p:cNvGrpSpPr/>
          <p:nvPr/>
        </p:nvGrpSpPr>
        <p:grpSpPr>
          <a:xfrm>
            <a:off x="178501" y="1506199"/>
            <a:ext cx="5878671" cy="3931595"/>
            <a:chOff x="178501" y="1506199"/>
            <a:chExt cx="5878671" cy="3931595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835B1D7-88E6-4F40-876F-458937772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501" y="1506199"/>
              <a:ext cx="5878671" cy="3931595"/>
            </a:xfrm>
            <a:prstGeom prst="rect">
              <a:avLst/>
            </a:prstGeom>
          </p:spPr>
        </p:pic>
        <p:cxnSp>
          <p:nvCxnSpPr>
            <p:cNvPr id="20" name="Rechte verbindingslijn met pijl 6">
              <a:extLst>
                <a:ext uri="{FF2B5EF4-FFF2-40B4-BE49-F238E27FC236}">
                  <a16:creationId xmlns:a16="http://schemas.microsoft.com/office/drawing/2014/main" id="{40187047-7278-40B1-9F39-91976BA476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0482" y="3652726"/>
              <a:ext cx="1129922" cy="371869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kstvak 9">
              <a:extLst>
                <a:ext uri="{FF2B5EF4-FFF2-40B4-BE49-F238E27FC236}">
                  <a16:creationId xmlns:a16="http://schemas.microsoft.com/office/drawing/2014/main" id="{A8755A24-E690-41C3-BC25-1EA129E354FF}"/>
                </a:ext>
              </a:extLst>
            </p:cNvPr>
            <p:cNvSpPr txBox="1"/>
            <p:nvPr/>
          </p:nvSpPr>
          <p:spPr>
            <a:xfrm rot="20536432">
              <a:off x="1773991" y="3533176"/>
              <a:ext cx="944201" cy="312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isotherms</a:t>
              </a:r>
            </a:p>
          </p:txBody>
        </p:sp>
        <p:cxnSp>
          <p:nvCxnSpPr>
            <p:cNvPr id="24" name="Rechte verbindingslijn met pijl 11">
              <a:extLst>
                <a:ext uri="{FF2B5EF4-FFF2-40B4-BE49-F238E27FC236}">
                  <a16:creationId xmlns:a16="http://schemas.microsoft.com/office/drawing/2014/main" id="{B381922A-309C-41C9-8A8F-4781BEE3CDF3}"/>
                </a:ext>
              </a:extLst>
            </p:cNvPr>
            <p:cNvCxnSpPr/>
            <p:nvPr/>
          </p:nvCxnSpPr>
          <p:spPr>
            <a:xfrm flipV="1">
              <a:off x="1125801" y="3480482"/>
              <a:ext cx="0" cy="90341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kstvak 12">
              <a:extLst>
                <a:ext uri="{FF2B5EF4-FFF2-40B4-BE49-F238E27FC236}">
                  <a16:creationId xmlns:a16="http://schemas.microsoft.com/office/drawing/2014/main" id="{3A6D3F98-3179-4520-982F-3E27A91FA11A}"/>
                </a:ext>
              </a:extLst>
            </p:cNvPr>
            <p:cNvSpPr txBox="1"/>
            <p:nvPr/>
          </p:nvSpPr>
          <p:spPr>
            <a:xfrm rot="16200000">
              <a:off x="998161" y="3932134"/>
              <a:ext cx="566358" cy="312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Z (m)</a:t>
              </a:r>
            </a:p>
          </p:txBody>
        </p:sp>
        <p:cxnSp>
          <p:nvCxnSpPr>
            <p:cNvPr id="27" name="Rechte verbindingslijn met pijl 15">
              <a:extLst>
                <a:ext uri="{FF2B5EF4-FFF2-40B4-BE49-F238E27FC236}">
                  <a16:creationId xmlns:a16="http://schemas.microsoft.com/office/drawing/2014/main" id="{6473D6C3-D527-4235-A746-D37EFDF61E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1621" y="4701650"/>
              <a:ext cx="744169" cy="233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kstvak 18">
              <a:extLst>
                <a:ext uri="{FF2B5EF4-FFF2-40B4-BE49-F238E27FC236}">
                  <a16:creationId xmlns:a16="http://schemas.microsoft.com/office/drawing/2014/main" id="{66EAF2E5-7F3C-4F51-B779-28BD0194A517}"/>
                </a:ext>
              </a:extLst>
            </p:cNvPr>
            <p:cNvSpPr txBox="1"/>
            <p:nvPr/>
          </p:nvSpPr>
          <p:spPr>
            <a:xfrm rot="20453860">
              <a:off x="2882735" y="4555158"/>
              <a:ext cx="470205" cy="312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0 °C</a:t>
              </a:r>
            </a:p>
          </p:txBody>
        </p:sp>
        <p:cxnSp>
          <p:nvCxnSpPr>
            <p:cNvPr id="32" name="Connector: Curved 31">
              <a:extLst>
                <a:ext uri="{FF2B5EF4-FFF2-40B4-BE49-F238E27FC236}">
                  <a16:creationId xmlns:a16="http://schemas.microsoft.com/office/drawing/2014/main" id="{6C26E812-4CCF-4853-9B60-AB5F6E45195A}"/>
                </a:ext>
              </a:extLst>
            </p:cNvPr>
            <p:cNvCxnSpPr/>
            <p:nvPr/>
          </p:nvCxnSpPr>
          <p:spPr>
            <a:xfrm rot="16200000" flipV="1">
              <a:off x="5129378" y="4485558"/>
              <a:ext cx="513635" cy="152429"/>
            </a:xfrm>
            <a:prstGeom prst="curvedConnector3">
              <a:avLst>
                <a:gd name="adj1" fmla="val 1186"/>
              </a:avLst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kstvak 22">
              <a:extLst>
                <a:ext uri="{FF2B5EF4-FFF2-40B4-BE49-F238E27FC236}">
                  <a16:creationId xmlns:a16="http://schemas.microsoft.com/office/drawing/2014/main" id="{DAEC76ED-C257-46F4-A12C-1CA110B33871}"/>
                </a:ext>
              </a:extLst>
            </p:cNvPr>
            <p:cNvSpPr txBox="1"/>
            <p:nvPr/>
          </p:nvSpPr>
          <p:spPr>
            <a:xfrm>
              <a:off x="5324604" y="4377106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time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BB982A7-F587-42CD-B968-727D64679ED5}"/>
              </a:ext>
            </a:extLst>
          </p:cNvPr>
          <p:cNvGrpSpPr/>
          <p:nvPr/>
        </p:nvGrpSpPr>
        <p:grpSpPr>
          <a:xfrm>
            <a:off x="6070175" y="1505874"/>
            <a:ext cx="5676945" cy="3931920"/>
            <a:chOff x="6070175" y="1505874"/>
            <a:chExt cx="5676945" cy="393192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4ACB82E-A22D-4F0B-B987-2B3F4A9B4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0175" y="1505874"/>
              <a:ext cx="5676945" cy="3931920"/>
            </a:xfrm>
            <a:prstGeom prst="rect">
              <a:avLst/>
            </a:prstGeom>
          </p:spPr>
        </p:pic>
        <p:cxnSp>
          <p:nvCxnSpPr>
            <p:cNvPr id="36" name="Rechte verbindingslijn met pijl 20">
              <a:extLst>
                <a:ext uri="{FF2B5EF4-FFF2-40B4-BE49-F238E27FC236}">
                  <a16:creationId xmlns:a16="http://schemas.microsoft.com/office/drawing/2014/main" id="{CB454E6C-6E8D-4710-89E6-8F8F7C209877}"/>
                </a:ext>
              </a:extLst>
            </p:cNvPr>
            <p:cNvCxnSpPr>
              <a:cxnSpLocks/>
            </p:cNvCxnSpPr>
            <p:nvPr/>
          </p:nvCxnSpPr>
          <p:spPr>
            <a:xfrm>
              <a:off x="7184310" y="2005217"/>
              <a:ext cx="609192" cy="248901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or: Curved 78">
              <a:extLst>
                <a:ext uri="{FF2B5EF4-FFF2-40B4-BE49-F238E27FC236}">
                  <a16:creationId xmlns:a16="http://schemas.microsoft.com/office/drawing/2014/main" id="{FEC93E9A-7556-48C1-A690-EBD69E0BF94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398478" y="2944120"/>
              <a:ext cx="1153552" cy="649046"/>
            </a:xfrm>
            <a:prstGeom prst="curvedConnector3">
              <a:avLst>
                <a:gd name="adj1" fmla="val 36586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kstvak 22">
              <a:extLst>
                <a:ext uri="{FF2B5EF4-FFF2-40B4-BE49-F238E27FC236}">
                  <a16:creationId xmlns:a16="http://schemas.microsoft.com/office/drawing/2014/main" id="{3BB2442A-2C13-4D41-8B09-D4DA19D0CC66}"/>
                </a:ext>
              </a:extLst>
            </p:cNvPr>
            <p:cNvSpPr txBox="1"/>
            <p:nvPr/>
          </p:nvSpPr>
          <p:spPr>
            <a:xfrm>
              <a:off x="6877174" y="2414453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time</a:t>
              </a:r>
            </a:p>
          </p:txBody>
        </p:sp>
        <p:cxnSp>
          <p:nvCxnSpPr>
            <p:cNvPr id="96" name="Connector: Curved 95">
              <a:extLst>
                <a:ext uri="{FF2B5EF4-FFF2-40B4-BE49-F238E27FC236}">
                  <a16:creationId xmlns:a16="http://schemas.microsoft.com/office/drawing/2014/main" id="{04A8276E-8981-4801-8143-F423E2C61EA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556590" y="3449451"/>
              <a:ext cx="494702" cy="146467"/>
            </a:xfrm>
            <a:prstGeom prst="curvedConnector3">
              <a:avLst>
                <a:gd name="adj1" fmla="val 104030"/>
              </a:avLst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or: Curved 110">
              <a:extLst>
                <a:ext uri="{FF2B5EF4-FFF2-40B4-BE49-F238E27FC236}">
                  <a16:creationId xmlns:a16="http://schemas.microsoft.com/office/drawing/2014/main" id="{83312DA9-D86E-4994-8C9B-F647741E14B1}"/>
                </a:ext>
              </a:extLst>
            </p:cNvPr>
            <p:cNvCxnSpPr/>
            <p:nvPr/>
          </p:nvCxnSpPr>
          <p:spPr>
            <a:xfrm rot="5400000">
              <a:off x="7766425" y="4343044"/>
              <a:ext cx="626418" cy="154745"/>
            </a:xfrm>
            <a:prstGeom prst="curvedConnector3">
              <a:avLst>
                <a:gd name="adj1" fmla="val 90423"/>
              </a:avLst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0279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52DF2836-4722-48AC-A323-791646F1BD2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nl-NL" dirty="0"/>
                  <a:t>Full entrainment </a:t>
                </a:r>
                <a14:m>
                  <m:oMath xmlns:m="http://schemas.openxmlformats.org/officeDocument/2006/math">
                    <m:r>
                      <a:rPr lang="nl-N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nl-N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nl-N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nl-N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nl-N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𝑖𝑛𝑣</m:t>
                            </m:r>
                            <m:r>
                              <a:rPr lang="nl-N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nl-N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nl-N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nl-N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endParaRPr lang="nl-NL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52DF2836-4722-48AC-A323-791646F1BD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kstvak 6">
                <a:extLst>
                  <a:ext uri="{FF2B5EF4-FFF2-40B4-BE49-F238E27FC236}">
                    <a16:creationId xmlns:a16="http://schemas.microsoft.com/office/drawing/2014/main" id="{6D2E32AD-49B9-4E12-AF17-D22B6FDAE4B3}"/>
                  </a:ext>
                </a:extLst>
              </p:cNvPr>
              <p:cNvSpPr txBox="1"/>
              <p:nvPr/>
            </p:nvSpPr>
            <p:spPr>
              <a:xfrm>
                <a:off x="838200" y="5728995"/>
                <a:ext cx="11140556" cy="973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sz="2800" dirty="0"/>
                  <a:t>Reference run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nl-NL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nl-NL" sz="2800" dirty="0"/>
                  <a:t> = 5e-5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nl-NL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𝑖𝑛𝑣</m:t>
                        </m:r>
                        <m:r>
                          <a:rPr lang="nl-NL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nl-NL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nl-NL" sz="2800" dirty="0"/>
                  <a:t> = 0.16:  4.99 mm areal mean precipitation</a:t>
                </a:r>
              </a:p>
            </p:txBody>
          </p:sp>
        </mc:Choice>
        <mc:Fallback xmlns="">
          <p:sp>
            <p:nvSpPr>
              <p:cNvPr id="7" name="Tekstvak 6">
                <a:extLst>
                  <a:ext uri="{FF2B5EF4-FFF2-40B4-BE49-F238E27FC236}">
                    <a16:creationId xmlns:a16="http://schemas.microsoft.com/office/drawing/2014/main" id="{6D2E32AD-49B9-4E12-AF17-D22B6FDAE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728995"/>
                <a:ext cx="11140556" cy="973023"/>
              </a:xfrm>
              <a:prstGeom prst="rect">
                <a:avLst/>
              </a:prstGeom>
              <a:blipFill>
                <a:blip r:embed="rId4"/>
                <a:stretch>
                  <a:fillRect l="-1149" t="-6289" b="-176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Afbeelding 74">
            <a:extLst>
              <a:ext uri="{FF2B5EF4-FFF2-40B4-BE49-F238E27FC236}">
                <a16:creationId xmlns:a16="http://schemas.microsoft.com/office/drawing/2014/main" id="{DCF8C37B-87DC-4536-9CC8-561B44197EE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218756" y="1661754"/>
            <a:ext cx="5663932" cy="3922913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90A0B42-7210-4BF3-B24D-09399A03F9B9}"/>
              </a:ext>
            </a:extLst>
          </p:cNvPr>
          <p:cNvGrpSpPr/>
          <p:nvPr/>
        </p:nvGrpSpPr>
        <p:grpSpPr>
          <a:xfrm>
            <a:off x="178501" y="1514659"/>
            <a:ext cx="5878671" cy="3931645"/>
            <a:chOff x="178501" y="1514659"/>
            <a:chExt cx="5878671" cy="3931645"/>
          </a:xfrm>
        </p:grpSpPr>
        <p:pic>
          <p:nvPicPr>
            <p:cNvPr id="11" name="Afbeelding 1">
              <a:extLst>
                <a:ext uri="{FF2B5EF4-FFF2-40B4-BE49-F238E27FC236}">
                  <a16:creationId xmlns:a16="http://schemas.microsoft.com/office/drawing/2014/main" id="{A896D4D3-9D3B-459A-8532-26228A2F8530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178501" y="1514659"/>
              <a:ext cx="5878671" cy="3931645"/>
            </a:xfrm>
            <a:prstGeom prst="rect">
              <a:avLst/>
            </a:prstGeom>
          </p:spPr>
        </p:pic>
        <p:sp>
          <p:nvSpPr>
            <p:cNvPr id="15" name="Tekstvak 9">
              <a:extLst>
                <a:ext uri="{FF2B5EF4-FFF2-40B4-BE49-F238E27FC236}">
                  <a16:creationId xmlns:a16="http://schemas.microsoft.com/office/drawing/2014/main" id="{E274B901-F649-4B54-9246-4568106A303C}"/>
                </a:ext>
              </a:extLst>
            </p:cNvPr>
            <p:cNvSpPr txBox="1"/>
            <p:nvPr/>
          </p:nvSpPr>
          <p:spPr>
            <a:xfrm rot="20536432">
              <a:off x="2153726" y="350452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nl-NL" dirty="0"/>
            </a:p>
          </p:txBody>
        </p:sp>
        <p:sp>
          <p:nvSpPr>
            <p:cNvPr id="17" name="Tekstvak 12">
              <a:extLst>
                <a:ext uri="{FF2B5EF4-FFF2-40B4-BE49-F238E27FC236}">
                  <a16:creationId xmlns:a16="http://schemas.microsoft.com/office/drawing/2014/main" id="{5BCABCFE-CE8F-4F7F-B886-B1BF9D5DB10F}"/>
                </a:ext>
              </a:extLst>
            </p:cNvPr>
            <p:cNvSpPr txBox="1"/>
            <p:nvPr/>
          </p:nvSpPr>
          <p:spPr>
            <a:xfrm rot="16200000">
              <a:off x="1188974" y="3903481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nl-NL" dirty="0"/>
            </a:p>
          </p:txBody>
        </p:sp>
        <p:sp>
          <p:nvSpPr>
            <p:cNvPr id="19" name="Tekstvak 18">
              <a:extLst>
                <a:ext uri="{FF2B5EF4-FFF2-40B4-BE49-F238E27FC236}">
                  <a16:creationId xmlns:a16="http://schemas.microsoft.com/office/drawing/2014/main" id="{FBCC7F10-7205-4392-BAAA-64D2DA80CF92}"/>
                </a:ext>
              </a:extLst>
            </p:cNvPr>
            <p:cNvSpPr txBox="1"/>
            <p:nvPr/>
          </p:nvSpPr>
          <p:spPr>
            <a:xfrm rot="20453860">
              <a:off x="3025472" y="452650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nl-NL" dirty="0"/>
            </a:p>
          </p:txBody>
        </p:sp>
        <p:sp>
          <p:nvSpPr>
            <p:cNvPr id="21" name="Tekstvak 22">
              <a:extLst>
                <a:ext uri="{FF2B5EF4-FFF2-40B4-BE49-F238E27FC236}">
                  <a16:creationId xmlns:a16="http://schemas.microsoft.com/office/drawing/2014/main" id="{46F80D53-984E-4B6D-A06A-2FEF5FC48A21}"/>
                </a:ext>
              </a:extLst>
            </p:cNvPr>
            <p:cNvSpPr txBox="1"/>
            <p:nvPr/>
          </p:nvSpPr>
          <p:spPr>
            <a:xfrm>
              <a:off x="5324604" y="437710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nl-NL" dirty="0"/>
            </a:p>
          </p:txBody>
        </p:sp>
      </p:grpSp>
      <p:sp>
        <p:nvSpPr>
          <p:cNvPr id="23" name="Tekstvak 22">
            <a:extLst>
              <a:ext uri="{FF2B5EF4-FFF2-40B4-BE49-F238E27FC236}">
                <a16:creationId xmlns:a16="http://schemas.microsoft.com/office/drawing/2014/main" id="{75935E53-0758-41BE-A82B-E39F69C94AF0}"/>
              </a:ext>
            </a:extLst>
          </p:cNvPr>
          <p:cNvSpPr txBox="1"/>
          <p:nvPr/>
        </p:nvSpPr>
        <p:spPr>
          <a:xfrm>
            <a:off x="7099847" y="3056560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335460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8C20A91F-23D9-40B0-9623-5E8413AFEE20}"/>
              </a:ext>
            </a:extLst>
          </p:cNvPr>
          <p:cNvPicPr/>
          <p:nvPr/>
        </p:nvPicPr>
        <p:blipFill rotWithShape="1">
          <a:blip r:embed="rId2"/>
          <a:srcRect l="71700" t="51909" r="11874" b="11161"/>
          <a:stretch/>
        </p:blipFill>
        <p:spPr>
          <a:xfrm>
            <a:off x="1990814" y="3754794"/>
            <a:ext cx="1872000" cy="2880000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FBDE143B-482B-487D-B5A1-970CE1F999EE}"/>
              </a:ext>
            </a:extLst>
          </p:cNvPr>
          <p:cNvPicPr/>
          <p:nvPr/>
        </p:nvPicPr>
        <p:blipFill rotWithShape="1">
          <a:blip r:embed="rId3"/>
          <a:srcRect l="3000" t="45752" r="42760" b="5731"/>
          <a:stretch/>
        </p:blipFill>
        <p:spPr>
          <a:xfrm>
            <a:off x="3854435" y="3697743"/>
            <a:ext cx="4697997" cy="2916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0A2BF0-D171-442A-86B0-ED917923F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Sensitive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6D740059-EDED-4EF1-A387-A561A842C9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54954" y="2227900"/>
                <a:ext cx="8825659" cy="3791900"/>
              </a:xfrm>
            </p:spPr>
            <p:txBody>
              <a:bodyPr>
                <a:normAutofit/>
              </a:bodyPr>
              <a:lstStyle/>
              <a:p>
                <a:r>
                  <a:rPr lang="nl-NL" sz="2200" dirty="0"/>
                  <a:t>Both momentum </a:t>
                </a:r>
                <a:r>
                  <a:rPr lang="nl-NL" sz="2200" dirty="0" err="1"/>
                  <a:t>eq</a:t>
                </a:r>
                <a:r>
                  <a:rPr lang="nl-NL" sz="2200" dirty="0"/>
                  <a:t>. </a:t>
                </a:r>
                <a:r>
                  <a:rPr lang="nl-NL" sz="2200" dirty="0" err="1"/>
                  <a:t>and</a:t>
                </a:r>
                <a:r>
                  <a:rPr lang="nl-NL" sz="2200" dirty="0"/>
                  <a:t> </a:t>
                </a:r>
                <a:r>
                  <a:rPr lang="nl-NL" sz="2200" dirty="0" err="1"/>
                  <a:t>phase</a:t>
                </a:r>
                <a:r>
                  <a:rPr lang="nl-NL" sz="2200" dirty="0"/>
                  <a:t> of </a:t>
                </a:r>
                <a:r>
                  <a:rPr lang="nl-NL" sz="2200" dirty="0" err="1"/>
                  <a:t>the</a:t>
                </a:r>
                <a:r>
                  <a:rPr lang="nl-NL" sz="2200" dirty="0"/>
                  <a:t> </a:t>
                </a:r>
                <a:r>
                  <a:rPr lang="nl-NL" sz="2200" dirty="0" err="1"/>
                  <a:t>cloud</a:t>
                </a:r>
                <a:r>
                  <a:rPr lang="nl-NL" sz="2200" dirty="0"/>
                  <a:t> content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nl-NL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𝑑𝑊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den>
                    </m:f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  <m:sup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den>
                        </m:f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nl-NL" sz="2200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6D740059-EDED-4EF1-A387-A561A842C9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54954" y="2227900"/>
                <a:ext cx="8825659" cy="3791900"/>
              </a:xfrm>
              <a:blipFill>
                <a:blip r:embed="rId4"/>
                <a:stretch>
                  <a:fillRect l="-414" t="-96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Pijl: omhoog 5">
            <a:extLst>
              <a:ext uri="{FF2B5EF4-FFF2-40B4-BE49-F238E27FC236}">
                <a16:creationId xmlns:a16="http://schemas.microsoft.com/office/drawing/2014/main" id="{AFA81E3D-3AC4-4623-9FAE-E2B5C35269FC}"/>
              </a:ext>
            </a:extLst>
          </p:cNvPr>
          <p:cNvSpPr/>
          <p:nvPr/>
        </p:nvSpPr>
        <p:spPr>
          <a:xfrm rot="10800000">
            <a:off x="3050355" y="3396304"/>
            <a:ext cx="363894" cy="68011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2A33DD2B-1897-4275-9608-4995BC90D0E2}"/>
              </a:ext>
            </a:extLst>
          </p:cNvPr>
          <p:cNvCxnSpPr>
            <a:cxnSpLocks/>
          </p:cNvCxnSpPr>
          <p:nvPr/>
        </p:nvCxnSpPr>
        <p:spPr>
          <a:xfrm>
            <a:off x="2926814" y="5446251"/>
            <a:ext cx="38555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jl: omhoog 9">
            <a:extLst>
              <a:ext uri="{FF2B5EF4-FFF2-40B4-BE49-F238E27FC236}">
                <a16:creationId xmlns:a16="http://schemas.microsoft.com/office/drawing/2014/main" id="{B5F237F3-3C3B-4A71-B6E6-B180BCC1BEEC}"/>
              </a:ext>
            </a:extLst>
          </p:cNvPr>
          <p:cNvSpPr/>
          <p:nvPr/>
        </p:nvSpPr>
        <p:spPr>
          <a:xfrm rot="7557376">
            <a:off x="4475180" y="3052955"/>
            <a:ext cx="363895" cy="118596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Pijl: omhoog 10">
            <a:extLst>
              <a:ext uri="{FF2B5EF4-FFF2-40B4-BE49-F238E27FC236}">
                <a16:creationId xmlns:a16="http://schemas.microsoft.com/office/drawing/2014/main" id="{87DF0450-2F43-49E7-9E73-327B56865C31}"/>
              </a:ext>
            </a:extLst>
          </p:cNvPr>
          <p:cNvSpPr/>
          <p:nvPr/>
        </p:nvSpPr>
        <p:spPr>
          <a:xfrm rot="10800000">
            <a:off x="4473475" y="3268872"/>
            <a:ext cx="363895" cy="8325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36DD5938-1DA3-4CF4-A12F-28BECE8EFC21}"/>
              </a:ext>
            </a:extLst>
          </p:cNvPr>
          <p:cNvCxnSpPr>
            <a:cxnSpLocks/>
          </p:cNvCxnSpPr>
          <p:nvPr/>
        </p:nvCxnSpPr>
        <p:spPr>
          <a:xfrm>
            <a:off x="4511298" y="4320893"/>
            <a:ext cx="351447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vak 15">
            <a:extLst>
              <a:ext uri="{FF2B5EF4-FFF2-40B4-BE49-F238E27FC236}">
                <a16:creationId xmlns:a16="http://schemas.microsoft.com/office/drawing/2014/main" id="{E2563CCE-62A2-4336-888E-48A8DE3FFDE7}"/>
              </a:ext>
            </a:extLst>
          </p:cNvPr>
          <p:cNvSpPr txBox="1"/>
          <p:nvPr/>
        </p:nvSpPr>
        <p:spPr>
          <a:xfrm>
            <a:off x="8060342" y="4032722"/>
            <a:ext cx="7761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600" dirty="0" err="1"/>
              <a:t>T</a:t>
            </a:r>
            <a:r>
              <a:rPr lang="nl-NL" dirty="0" err="1"/>
              <a:t>melt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90326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F7D614-4360-4620-8CBB-EE41AA2C4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Change </a:t>
            </a:r>
            <a:r>
              <a:rPr lang="nl-NL" dirty="0" err="1"/>
              <a:t>initial</a:t>
            </a:r>
            <a:r>
              <a:rPr lang="nl-NL" dirty="0"/>
              <a:t> </a:t>
            </a:r>
            <a:r>
              <a:rPr lang="nl-NL" dirty="0" err="1"/>
              <a:t>R</a:t>
            </a:r>
            <a:r>
              <a:rPr lang="nl-NL" sz="2600" dirty="0" err="1"/>
              <a:t>eq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DB53B14-C8BF-4AE2-BE07-01E99411C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5277046" cy="3416300"/>
          </a:xfrm>
        </p:spPr>
        <p:txBody>
          <a:bodyPr>
            <a:normAutofit/>
          </a:bodyPr>
          <a:lstStyle/>
          <a:p>
            <a:r>
              <a:rPr lang="nl-NL" sz="2600" dirty="0"/>
              <a:t>Reference </a:t>
            </a:r>
            <a:r>
              <a:rPr lang="nl-NL" sz="2600" dirty="0" err="1"/>
              <a:t>value</a:t>
            </a:r>
            <a:r>
              <a:rPr lang="nl-NL" sz="2600" dirty="0"/>
              <a:t>: </a:t>
            </a:r>
            <a:r>
              <a:rPr lang="nl-NL" sz="2600" dirty="0" err="1"/>
              <a:t>reasonable</a:t>
            </a:r>
            <a:r>
              <a:rPr lang="nl-NL" sz="2600" dirty="0"/>
              <a:t> </a:t>
            </a:r>
            <a:r>
              <a:rPr lang="nl-NL" sz="2600" dirty="0" err="1"/>
              <a:t>values</a:t>
            </a:r>
            <a:r>
              <a:rPr lang="nl-NL" sz="2600" dirty="0"/>
              <a:t> 300-5000 m</a:t>
            </a:r>
          </a:p>
          <a:p>
            <a:r>
              <a:rPr lang="nl-NL" sz="2600" dirty="0"/>
              <a:t>But </a:t>
            </a:r>
            <a:r>
              <a:rPr lang="nl-NL" sz="2600" dirty="0" err="1"/>
              <a:t>this</a:t>
            </a:r>
            <a:r>
              <a:rPr lang="nl-NL" sz="2600" dirty="0"/>
              <a:t> </a:t>
            </a:r>
            <a:r>
              <a:rPr lang="nl-NL" sz="2600" dirty="0" err="1"/>
              <a:t>cloud</a:t>
            </a:r>
            <a:r>
              <a:rPr lang="nl-NL" sz="2600" dirty="0"/>
              <a:t> has </a:t>
            </a:r>
            <a:r>
              <a:rPr lang="nl-NL" sz="2600" dirty="0" err="1"/>
              <a:t>relevance</a:t>
            </a:r>
            <a:r>
              <a:rPr lang="nl-NL" sz="2600" dirty="0"/>
              <a:t> </a:t>
            </a:r>
            <a:r>
              <a:rPr lang="nl-NL" sz="2600" dirty="0" err="1"/>
              <a:t>for</a:t>
            </a:r>
            <a:r>
              <a:rPr lang="nl-NL" sz="2600" dirty="0"/>
              <a:t> </a:t>
            </a:r>
            <a:r>
              <a:rPr lang="nl-NL" sz="2600" dirty="0" err="1"/>
              <a:t>environmental</a:t>
            </a:r>
            <a:r>
              <a:rPr lang="nl-NL" sz="2600" dirty="0"/>
              <a:t> </a:t>
            </a:r>
            <a:r>
              <a:rPr lang="nl-NL" sz="2600" dirty="0" err="1"/>
              <a:t>moisture</a:t>
            </a:r>
            <a:r>
              <a:rPr lang="nl-NL" sz="2600" dirty="0"/>
              <a:t> at </a:t>
            </a:r>
            <a:r>
              <a:rPr lang="nl-NL" sz="2600" dirty="0" err="1"/>
              <a:t>z</a:t>
            </a:r>
            <a:r>
              <a:rPr lang="nl-NL" sz="2600" dirty="0"/>
              <a:t> = 2.5-3 km</a:t>
            </a:r>
          </a:p>
          <a:p>
            <a:endParaRPr lang="nl-NL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F583EC6-643F-49CE-A993-D78AEA789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000" y="2640528"/>
            <a:ext cx="5760000" cy="384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331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CAF950-99E1-47B5-9898-05B147DEE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Sensitivity</a:t>
            </a:r>
            <a:r>
              <a:rPr lang="nl-NL" dirty="0"/>
              <a:t> </a:t>
            </a:r>
            <a:r>
              <a:rPr lang="nl-NL" dirty="0" err="1"/>
              <a:t>upper</a:t>
            </a:r>
            <a:r>
              <a:rPr lang="nl-NL" dirty="0"/>
              <a:t> air </a:t>
            </a:r>
            <a:r>
              <a:rPr lang="nl-NL" dirty="0" err="1"/>
              <a:t>moisture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DE801D1-F5F6-4361-8352-F56FC5255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600" dirty="0" err="1"/>
              <a:t>Reduction</a:t>
            </a:r>
            <a:r>
              <a:rPr lang="nl-NL" sz="2600" dirty="0"/>
              <a:t> of </a:t>
            </a:r>
            <a:r>
              <a:rPr lang="nl-NL" sz="2600" dirty="0" err="1"/>
              <a:t>moisture</a:t>
            </a:r>
            <a:r>
              <a:rPr lang="nl-NL" sz="2600" dirty="0"/>
              <a:t> </a:t>
            </a:r>
            <a:r>
              <a:rPr lang="nl-NL" sz="2600" dirty="0" err="1"/>
              <a:t>above</a:t>
            </a:r>
            <a:r>
              <a:rPr lang="nl-NL" sz="2600" dirty="0"/>
              <a:t> </a:t>
            </a:r>
            <a:r>
              <a:rPr lang="nl-NL" sz="2600" dirty="0" err="1"/>
              <a:t>z</a:t>
            </a:r>
            <a:r>
              <a:rPr lang="nl-NL" sz="2600" dirty="0"/>
              <a:t> = 2 km</a:t>
            </a:r>
          </a:p>
        </p:txBody>
      </p:sp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161E4587-CBCD-4AE6-BD42-E45192328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171426"/>
              </p:ext>
            </p:extLst>
          </p:nvPr>
        </p:nvGraphicFramePr>
        <p:xfrm>
          <a:off x="601758" y="3232570"/>
          <a:ext cx="11303197" cy="2307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630">
                  <a:extLst>
                    <a:ext uri="{9D8B030D-6E8A-4147-A177-3AD203B41FA5}">
                      <a16:colId xmlns:a16="http://schemas.microsoft.com/office/drawing/2014/main" val="2606592587"/>
                    </a:ext>
                  </a:extLst>
                </a:gridCol>
                <a:gridCol w="4024263">
                  <a:extLst>
                    <a:ext uri="{9D8B030D-6E8A-4147-A177-3AD203B41FA5}">
                      <a16:colId xmlns:a16="http://schemas.microsoft.com/office/drawing/2014/main" val="1914926846"/>
                    </a:ext>
                  </a:extLst>
                </a:gridCol>
                <a:gridCol w="5370304">
                  <a:extLst>
                    <a:ext uri="{9D8B030D-6E8A-4147-A177-3AD203B41FA5}">
                      <a16:colId xmlns:a16="http://schemas.microsoft.com/office/drawing/2014/main" val="3718566810"/>
                    </a:ext>
                  </a:extLst>
                </a:gridCol>
              </a:tblGrid>
              <a:tr h="478296">
                <a:tc>
                  <a:txBody>
                    <a:bodyPr/>
                    <a:lstStyle/>
                    <a:p>
                      <a:r>
                        <a:rPr lang="nl-NL" sz="2400" dirty="0" err="1"/>
                        <a:t>Reduction</a:t>
                      </a:r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 err="1"/>
                        <a:t>Mean</a:t>
                      </a:r>
                      <a:r>
                        <a:rPr lang="nl-NL" sz="2400" dirty="0"/>
                        <a:t> </a:t>
                      </a:r>
                      <a:r>
                        <a:rPr lang="nl-NL" sz="2400" dirty="0" err="1"/>
                        <a:t>precipitation</a:t>
                      </a:r>
                      <a:r>
                        <a:rPr lang="nl-NL" sz="2400" dirty="0"/>
                        <a:t> (mm)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/>
                        <a:t>Cloud equilibrium </a:t>
                      </a:r>
                      <a:r>
                        <a:rPr lang="nl-NL" sz="2400" dirty="0" err="1"/>
                        <a:t>temperature</a:t>
                      </a:r>
                      <a:r>
                        <a:rPr lang="nl-NL" sz="2400" dirty="0"/>
                        <a:t> (K)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382512"/>
                  </a:ext>
                </a:extLst>
              </a:tr>
              <a:tr h="439022">
                <a:tc>
                  <a:txBody>
                    <a:bodyPr/>
                    <a:lstStyle/>
                    <a:p>
                      <a:r>
                        <a:rPr lang="nl-NL" sz="2400" dirty="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/>
                        <a:t>4.99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/>
                        <a:t>260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857273"/>
                  </a:ext>
                </a:extLst>
              </a:tr>
              <a:tr h="439022">
                <a:tc>
                  <a:txBody>
                    <a:bodyPr/>
                    <a:lstStyle/>
                    <a:p>
                      <a:r>
                        <a:rPr lang="nl-NL" sz="2400" dirty="0"/>
                        <a:t>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/>
                        <a:t>4.02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/>
                        <a:t>264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544013"/>
                  </a:ext>
                </a:extLst>
              </a:tr>
              <a:tr h="439022">
                <a:tc>
                  <a:txBody>
                    <a:bodyPr/>
                    <a:lstStyle/>
                    <a:p>
                      <a:r>
                        <a:rPr lang="nl-NL" sz="2400" dirty="0"/>
                        <a:t>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/>
                        <a:t>2.50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/>
                        <a:t>267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542153"/>
                  </a:ext>
                </a:extLst>
              </a:tr>
              <a:tr h="439022">
                <a:tc>
                  <a:txBody>
                    <a:bodyPr/>
                    <a:lstStyle/>
                    <a:p>
                      <a:r>
                        <a:rPr lang="nl-NL" sz="2400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/>
                        <a:t>0.34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/>
                        <a:t>277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138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4736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B6F5DD-6FD3-4E8C-A745-02251B4F3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Discussion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D9C6D3A-87E7-4946-8583-E1F25941B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55" y="2239515"/>
            <a:ext cx="8825659" cy="3416300"/>
          </a:xfrm>
        </p:spPr>
        <p:txBody>
          <a:bodyPr>
            <a:normAutofit/>
          </a:bodyPr>
          <a:lstStyle/>
          <a:p>
            <a:r>
              <a:rPr lang="nl-NL" sz="2600" dirty="0" err="1"/>
              <a:t>Horizontal</a:t>
            </a:r>
            <a:r>
              <a:rPr lang="nl-NL" sz="2600" dirty="0"/>
              <a:t> </a:t>
            </a:r>
            <a:r>
              <a:rPr lang="nl-NL" sz="2600" dirty="0" err="1"/>
              <a:t>dynamics</a:t>
            </a:r>
            <a:r>
              <a:rPr lang="nl-NL" sz="2600" dirty="0"/>
              <a:t> </a:t>
            </a:r>
            <a:r>
              <a:rPr lang="nl-NL" sz="2600" dirty="0" err="1"/>
              <a:t>excluded</a:t>
            </a:r>
            <a:r>
              <a:rPr lang="nl-NL" sz="2600" dirty="0"/>
              <a:t> in </a:t>
            </a:r>
            <a:r>
              <a:rPr lang="nl-NL" sz="2600" dirty="0" err="1"/>
              <a:t>parcel</a:t>
            </a:r>
            <a:r>
              <a:rPr lang="nl-NL" sz="2600" dirty="0"/>
              <a:t> model, but </a:t>
            </a:r>
            <a:r>
              <a:rPr lang="nl-NL" sz="2600" dirty="0" err="1"/>
              <a:t>essential</a:t>
            </a:r>
            <a:r>
              <a:rPr lang="nl-NL" sz="2600" dirty="0"/>
              <a:t> as “</a:t>
            </a:r>
            <a:r>
              <a:rPr lang="nl-NL" sz="2600" dirty="0" err="1"/>
              <a:t>sorting</a:t>
            </a:r>
            <a:r>
              <a:rPr lang="nl-NL" sz="2600" dirty="0"/>
              <a:t> </a:t>
            </a:r>
            <a:r>
              <a:rPr lang="nl-NL" sz="2600" dirty="0" err="1"/>
              <a:t>mechanism</a:t>
            </a:r>
            <a:r>
              <a:rPr lang="nl-NL" sz="2600" dirty="0"/>
              <a:t>”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71CA6A9D-E94B-4825-B5DA-2185C8375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979" y="3756697"/>
            <a:ext cx="5719233" cy="273275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B61189F-C93B-4CAA-86FC-2A7C9AF094F7}"/>
              </a:ext>
            </a:extLst>
          </p:cNvPr>
          <p:cNvGrpSpPr/>
          <p:nvPr/>
        </p:nvGrpSpPr>
        <p:grpSpPr>
          <a:xfrm>
            <a:off x="447384" y="3040440"/>
            <a:ext cx="5725886" cy="3817257"/>
            <a:chOff x="447384" y="2862886"/>
            <a:chExt cx="5725886" cy="3817257"/>
          </a:xfrm>
        </p:grpSpPr>
        <p:pic>
          <p:nvPicPr>
            <p:cNvPr id="5" name="Afbeelding 4">
              <a:extLst>
                <a:ext uri="{FF2B5EF4-FFF2-40B4-BE49-F238E27FC236}">
                  <a16:creationId xmlns:a16="http://schemas.microsoft.com/office/drawing/2014/main" id="{5FCC45E5-4BF8-45B8-81CA-E6D24A883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384" y="2862886"/>
              <a:ext cx="5725886" cy="3817257"/>
            </a:xfrm>
            <a:prstGeom prst="rect">
              <a:avLst/>
            </a:prstGeom>
          </p:spPr>
        </p:pic>
        <p:sp>
          <p:nvSpPr>
            <p:cNvPr id="7" name="Pijl: omhoog 6">
              <a:extLst>
                <a:ext uri="{FF2B5EF4-FFF2-40B4-BE49-F238E27FC236}">
                  <a16:creationId xmlns:a16="http://schemas.microsoft.com/office/drawing/2014/main" id="{B2A059C3-7F6C-4800-AD2B-5F783CA8F8F1}"/>
                </a:ext>
              </a:extLst>
            </p:cNvPr>
            <p:cNvSpPr/>
            <p:nvPr/>
          </p:nvSpPr>
          <p:spPr>
            <a:xfrm>
              <a:off x="1669001" y="4466504"/>
              <a:ext cx="656947" cy="1308033"/>
            </a:xfrm>
            <a:prstGeom prst="up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rgbClr val="FFFF00"/>
                </a:solidFill>
              </a:endParaRPr>
            </a:p>
          </p:txBody>
        </p:sp>
        <p:sp>
          <p:nvSpPr>
            <p:cNvPr id="10" name="Pijl: omlaag 9">
              <a:extLst>
                <a:ext uri="{FF2B5EF4-FFF2-40B4-BE49-F238E27FC236}">
                  <a16:creationId xmlns:a16="http://schemas.microsoft.com/office/drawing/2014/main" id="{FE5D7AB6-79B2-4190-A343-8D3B159F4C53}"/>
                </a:ext>
              </a:extLst>
            </p:cNvPr>
            <p:cNvSpPr/>
            <p:nvPr/>
          </p:nvSpPr>
          <p:spPr>
            <a:xfrm>
              <a:off x="3156749" y="4664982"/>
              <a:ext cx="172377" cy="413045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3588643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B6F5DD-6FD3-4E8C-A745-02251B4F3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Discussion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D9C6D3A-87E7-4946-8583-E1F25941B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499"/>
            <a:ext cx="8825659" cy="4081385"/>
          </a:xfrm>
        </p:spPr>
        <p:txBody>
          <a:bodyPr>
            <a:normAutofit fontScale="92500" lnSpcReduction="10000"/>
          </a:bodyPr>
          <a:lstStyle/>
          <a:p>
            <a:r>
              <a:rPr lang="nl-NL" sz="2600" dirty="0"/>
              <a:t>No </a:t>
            </a:r>
            <a:r>
              <a:rPr lang="nl-NL" sz="2600" dirty="0" err="1"/>
              <a:t>oscillatory</a:t>
            </a:r>
            <a:r>
              <a:rPr lang="nl-NL" sz="2600" dirty="0"/>
              <a:t> </a:t>
            </a:r>
            <a:r>
              <a:rPr lang="nl-NL" sz="2600" dirty="0" err="1"/>
              <a:t>behavior</a:t>
            </a:r>
            <a:r>
              <a:rPr lang="nl-NL" sz="2600" dirty="0"/>
              <a:t> in </a:t>
            </a:r>
            <a:r>
              <a:rPr lang="nl-NL" sz="2600" dirty="0" err="1"/>
              <a:t>reality</a:t>
            </a:r>
            <a:r>
              <a:rPr lang="nl-NL" sz="2600" dirty="0"/>
              <a:t> (</a:t>
            </a:r>
            <a:r>
              <a:rPr lang="nl-NL" sz="2600" dirty="0" err="1"/>
              <a:t>either</a:t>
            </a:r>
            <a:r>
              <a:rPr lang="nl-NL" sz="2600" dirty="0"/>
              <a:t> </a:t>
            </a:r>
            <a:r>
              <a:rPr lang="nl-NL" sz="2600" dirty="0" err="1"/>
              <a:t>dissipation</a:t>
            </a:r>
            <a:r>
              <a:rPr lang="nl-NL" sz="2600" dirty="0"/>
              <a:t> or </a:t>
            </a:r>
            <a:r>
              <a:rPr lang="nl-NL" sz="2600" dirty="0" err="1"/>
              <a:t>persistance</a:t>
            </a:r>
            <a:r>
              <a:rPr lang="nl-NL" sz="2600" dirty="0"/>
              <a:t>) </a:t>
            </a:r>
          </a:p>
          <a:p>
            <a:r>
              <a:rPr lang="nl-NL" sz="2600" dirty="0"/>
              <a:t>In </a:t>
            </a:r>
            <a:r>
              <a:rPr lang="nl-NL" sz="2600" dirty="0" err="1"/>
              <a:t>this</a:t>
            </a:r>
            <a:r>
              <a:rPr lang="nl-NL" sz="2600" dirty="0"/>
              <a:t> model, </a:t>
            </a:r>
            <a:r>
              <a:rPr lang="nl-NL" sz="2600" dirty="0" err="1"/>
              <a:t>condensed</a:t>
            </a:r>
            <a:r>
              <a:rPr lang="nl-NL" sz="2600" dirty="0"/>
              <a:t> water or ice </a:t>
            </a:r>
            <a:r>
              <a:rPr lang="nl-NL" sz="2600" dirty="0" err="1"/>
              <a:t>gets</a:t>
            </a:r>
            <a:r>
              <a:rPr lang="nl-NL" sz="2600" dirty="0"/>
              <a:t> </a:t>
            </a:r>
            <a:r>
              <a:rPr lang="nl-NL" sz="2600" dirty="0" err="1"/>
              <a:t>either</a:t>
            </a:r>
            <a:r>
              <a:rPr lang="nl-NL" sz="2600" dirty="0"/>
              <a:t> </a:t>
            </a:r>
            <a:r>
              <a:rPr lang="nl-NL" sz="2600" dirty="0" err="1"/>
              <a:t>inside</a:t>
            </a:r>
            <a:r>
              <a:rPr lang="nl-NL" sz="2600" dirty="0"/>
              <a:t> or </a:t>
            </a:r>
            <a:r>
              <a:rPr lang="nl-NL" sz="2600" dirty="0" err="1"/>
              <a:t>outside</a:t>
            </a:r>
            <a:r>
              <a:rPr lang="nl-NL" sz="2600" dirty="0"/>
              <a:t> </a:t>
            </a:r>
            <a:r>
              <a:rPr lang="nl-NL" sz="2600" dirty="0" err="1"/>
              <a:t>parcel</a:t>
            </a:r>
            <a:endParaRPr lang="nl-NL" sz="2600" dirty="0"/>
          </a:p>
          <a:p>
            <a:pPr>
              <a:buFont typeface="Wingdings" panose="05000000000000000000" pitchFamily="2" charset="2"/>
              <a:buChar char="à"/>
            </a:pPr>
            <a:r>
              <a:rPr lang="nl-NL" sz="2600" dirty="0" err="1"/>
              <a:t>Interaction</a:t>
            </a:r>
            <a:r>
              <a:rPr lang="nl-NL" sz="2600" dirty="0"/>
              <a:t> </a:t>
            </a:r>
            <a:r>
              <a:rPr lang="nl-NL" sz="2600" dirty="0" err="1"/>
              <a:t>parcel</a:t>
            </a:r>
            <a:r>
              <a:rPr lang="nl-NL" sz="2600" dirty="0"/>
              <a:t> &amp; </a:t>
            </a:r>
            <a:r>
              <a:rPr lang="nl-NL" sz="2600" dirty="0" err="1"/>
              <a:t>cloud</a:t>
            </a:r>
            <a:r>
              <a:rPr lang="nl-NL" sz="2600" dirty="0"/>
              <a:t> content</a:t>
            </a:r>
          </a:p>
          <a:p>
            <a:r>
              <a:rPr lang="nl-NL" sz="2600" dirty="0" err="1"/>
              <a:t>Limitation</a:t>
            </a:r>
            <a:r>
              <a:rPr lang="nl-NL" sz="2600" dirty="0"/>
              <a:t> of </a:t>
            </a:r>
            <a:r>
              <a:rPr lang="nl-NL" sz="2600" dirty="0" err="1"/>
              <a:t>parcel</a:t>
            </a:r>
            <a:r>
              <a:rPr lang="nl-NL" sz="2600" dirty="0"/>
              <a:t> model</a:t>
            </a:r>
          </a:p>
          <a:p>
            <a:r>
              <a:rPr lang="nl-NL" sz="2600" dirty="0"/>
              <a:t>In </a:t>
            </a:r>
            <a:r>
              <a:rPr lang="nl-NL" sz="2600" dirty="0" err="1"/>
              <a:t>general</a:t>
            </a:r>
            <a:r>
              <a:rPr lang="nl-NL" sz="2600" dirty="0"/>
              <a:t> </a:t>
            </a:r>
            <a:r>
              <a:rPr lang="nl-NL" sz="2600" dirty="0" err="1"/>
              <a:t>the</a:t>
            </a:r>
            <a:r>
              <a:rPr lang="nl-NL" sz="2600" dirty="0"/>
              <a:t> </a:t>
            </a:r>
            <a:r>
              <a:rPr lang="nl-NL" sz="2600" dirty="0" err="1"/>
              <a:t>parameterizations</a:t>
            </a:r>
            <a:r>
              <a:rPr lang="nl-NL" sz="2600" dirty="0"/>
              <a:t> (</a:t>
            </a:r>
            <a:r>
              <a:rPr lang="nl-NL" sz="2600" dirty="0" err="1"/>
              <a:t>foremost</a:t>
            </a:r>
            <a:r>
              <a:rPr lang="nl-NL" sz="2600" dirty="0"/>
              <a:t> </a:t>
            </a:r>
            <a:r>
              <a:rPr lang="nl-NL" sz="2600" dirty="0" err="1"/>
              <a:t>conversion</a:t>
            </a:r>
            <a:r>
              <a:rPr lang="nl-NL" sz="2600" dirty="0"/>
              <a:t> </a:t>
            </a:r>
            <a:r>
              <a:rPr lang="nl-NL" sz="2600" dirty="0" err="1"/>
              <a:t>to</a:t>
            </a:r>
            <a:r>
              <a:rPr lang="nl-NL" sz="2600" dirty="0"/>
              <a:t> ice) are </a:t>
            </a:r>
            <a:r>
              <a:rPr lang="nl-NL" sz="2600" dirty="0" err="1"/>
              <a:t>hugely</a:t>
            </a:r>
            <a:r>
              <a:rPr lang="nl-NL" sz="2600" dirty="0"/>
              <a:t> </a:t>
            </a:r>
            <a:r>
              <a:rPr lang="nl-NL" sz="2600" dirty="0" err="1"/>
              <a:t>simplified</a:t>
            </a:r>
            <a:endParaRPr lang="nl-NL" sz="2600" dirty="0"/>
          </a:p>
          <a:p>
            <a:r>
              <a:rPr lang="nl-NL" sz="2600" dirty="0"/>
              <a:t>No </a:t>
            </a:r>
            <a:r>
              <a:rPr lang="nl-NL" sz="2600" dirty="0" err="1"/>
              <a:t>sublimation</a:t>
            </a:r>
            <a:r>
              <a:rPr lang="nl-NL" sz="2600" dirty="0"/>
              <a:t>/</a:t>
            </a:r>
            <a:r>
              <a:rPr lang="nl-NL" sz="2600" dirty="0" err="1"/>
              <a:t>riming</a:t>
            </a:r>
            <a:r>
              <a:rPr lang="nl-NL" sz="2600" dirty="0"/>
              <a:t> (</a:t>
            </a:r>
            <a:r>
              <a:rPr lang="nl-NL" sz="2600" dirty="0" err="1"/>
              <a:t>all</a:t>
            </a:r>
            <a:r>
              <a:rPr lang="nl-NL" sz="2600" dirty="0"/>
              <a:t> via liquid water)</a:t>
            </a:r>
          </a:p>
          <a:p>
            <a:pPr marL="0" indent="0">
              <a:buNone/>
            </a:pPr>
            <a:r>
              <a:rPr lang="nl-NL" dirty="0"/>
              <a:t>  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EB731639-ED07-4680-9DF7-7C12EB41D5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91" t="3372" r="30328" b="-800"/>
          <a:stretch/>
        </p:blipFill>
        <p:spPr>
          <a:xfrm>
            <a:off x="4164563" y="1971307"/>
            <a:ext cx="1931437" cy="63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01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337177-A056-4861-8DC4-BC3D644ED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Conclusions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E007F0-E954-4FFA-97EE-0C8C43667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204004"/>
            <a:ext cx="8825659" cy="3761789"/>
          </a:xfrm>
        </p:spPr>
        <p:txBody>
          <a:bodyPr>
            <a:noAutofit/>
          </a:bodyPr>
          <a:lstStyle/>
          <a:p>
            <a:r>
              <a:rPr lang="nl-NL" sz="2400" dirty="0"/>
              <a:t>The </a:t>
            </a:r>
            <a:r>
              <a:rPr lang="nl-NL" sz="2400" dirty="0" err="1"/>
              <a:t>parcel</a:t>
            </a:r>
            <a:r>
              <a:rPr lang="nl-NL" sz="2400" dirty="0"/>
              <a:t> model </a:t>
            </a:r>
            <a:r>
              <a:rPr lang="nl-NL" sz="2400" dirty="0" err="1"/>
              <a:t>allows</a:t>
            </a:r>
            <a:r>
              <a:rPr lang="nl-NL" sz="2400" dirty="0"/>
              <a:t> </a:t>
            </a:r>
            <a:r>
              <a:rPr lang="nl-NL" sz="2400" dirty="0" err="1"/>
              <a:t>to</a:t>
            </a:r>
            <a:r>
              <a:rPr lang="nl-NL" sz="2400" dirty="0"/>
              <a:t> </a:t>
            </a:r>
            <a:r>
              <a:rPr lang="nl-NL" sz="2400" dirty="0" err="1"/>
              <a:t>illustrate</a:t>
            </a:r>
            <a:r>
              <a:rPr lang="nl-NL" sz="2400" dirty="0"/>
              <a:t> </a:t>
            </a:r>
            <a:r>
              <a:rPr lang="nl-NL" sz="2400" dirty="0" err="1"/>
              <a:t>some</a:t>
            </a:r>
            <a:r>
              <a:rPr lang="nl-NL" sz="2400" dirty="0"/>
              <a:t> </a:t>
            </a:r>
            <a:r>
              <a:rPr lang="nl-NL" sz="2400" dirty="0" err="1"/>
              <a:t>senstivity</a:t>
            </a:r>
            <a:r>
              <a:rPr lang="nl-NL" sz="2400" dirty="0"/>
              <a:t> </a:t>
            </a:r>
            <a:r>
              <a:rPr lang="nl-NL" sz="2400" dirty="0" err="1"/>
              <a:t>for</a:t>
            </a:r>
            <a:r>
              <a:rPr lang="nl-NL" sz="2400" dirty="0"/>
              <a:t> </a:t>
            </a:r>
            <a:r>
              <a:rPr lang="nl-NL" sz="2400" dirty="0" err="1"/>
              <a:t>entrainment</a:t>
            </a:r>
            <a:r>
              <a:rPr lang="nl-NL" sz="2400" dirty="0"/>
              <a:t> &amp; </a:t>
            </a:r>
            <a:r>
              <a:rPr lang="nl-NL" sz="2400" dirty="0" err="1"/>
              <a:t>phases</a:t>
            </a:r>
            <a:endParaRPr lang="nl-NL" sz="2400" dirty="0"/>
          </a:p>
          <a:p>
            <a:r>
              <a:rPr lang="nl-NL" sz="2400" dirty="0" err="1"/>
              <a:t>Relevance</a:t>
            </a:r>
            <a:r>
              <a:rPr lang="nl-NL" sz="2400" dirty="0"/>
              <a:t> </a:t>
            </a:r>
            <a:r>
              <a:rPr lang="nl-NL" sz="2400" dirty="0" err="1"/>
              <a:t>feedbacks</a:t>
            </a:r>
            <a:r>
              <a:rPr lang="nl-NL" sz="2400" dirty="0"/>
              <a:t>: e.g. release of heat of </a:t>
            </a:r>
            <a:r>
              <a:rPr lang="nl-NL" sz="2400" dirty="0" err="1"/>
              <a:t>fusion</a:t>
            </a:r>
            <a:endParaRPr lang="nl-NL" sz="2400" dirty="0"/>
          </a:p>
          <a:p>
            <a:endParaRPr lang="nl-NL" sz="2400" dirty="0"/>
          </a:p>
          <a:p>
            <a:pPr marL="0" indent="0">
              <a:buNone/>
            </a:pPr>
            <a:endParaRPr lang="nl-NL" sz="2400" dirty="0"/>
          </a:p>
          <a:p>
            <a:r>
              <a:rPr lang="nl-NL" sz="2400" dirty="0" err="1"/>
              <a:t>However</a:t>
            </a:r>
            <a:r>
              <a:rPr lang="nl-NL" sz="2400" dirty="0"/>
              <a:t>, </a:t>
            </a:r>
            <a:r>
              <a:rPr lang="nl-NL" sz="2400" dirty="0" err="1"/>
              <a:t>the</a:t>
            </a:r>
            <a:r>
              <a:rPr lang="nl-NL" sz="2400" dirty="0"/>
              <a:t> most important </a:t>
            </a:r>
            <a:r>
              <a:rPr lang="nl-NL" sz="2400" dirty="0" err="1"/>
              <a:t>limitations</a:t>
            </a:r>
            <a:r>
              <a:rPr lang="nl-NL" sz="2400" dirty="0"/>
              <a:t>: </a:t>
            </a:r>
          </a:p>
          <a:p>
            <a:pPr>
              <a:buFontTx/>
              <a:buChar char="-"/>
            </a:pPr>
            <a:r>
              <a:rPr lang="nl-NL" sz="2400" dirty="0"/>
              <a:t>no </a:t>
            </a:r>
            <a:r>
              <a:rPr lang="nl-NL" sz="2400" dirty="0" err="1"/>
              <a:t>horizontal</a:t>
            </a:r>
            <a:r>
              <a:rPr lang="nl-NL" sz="2400" dirty="0"/>
              <a:t> wind field  </a:t>
            </a:r>
          </a:p>
          <a:p>
            <a:r>
              <a:rPr lang="nl-NL" sz="2400" dirty="0"/>
              <a:t>In </a:t>
            </a:r>
            <a:r>
              <a:rPr lang="nl-NL" sz="2400" dirty="0" err="1"/>
              <a:t>reality</a:t>
            </a:r>
            <a:r>
              <a:rPr lang="nl-NL" sz="2400" dirty="0"/>
              <a:t>, </a:t>
            </a:r>
            <a:r>
              <a:rPr lang="nl-NL" sz="2400" dirty="0" err="1"/>
              <a:t>convective</a:t>
            </a:r>
            <a:r>
              <a:rPr lang="nl-NL" sz="2400" dirty="0"/>
              <a:t> </a:t>
            </a:r>
            <a:r>
              <a:rPr lang="nl-NL" sz="2400" dirty="0" err="1"/>
              <a:t>clouds</a:t>
            </a:r>
            <a:r>
              <a:rPr lang="nl-NL" sz="2400" dirty="0"/>
              <a:t> </a:t>
            </a:r>
            <a:r>
              <a:rPr lang="nl-NL" sz="2400" dirty="0" err="1"/>
              <a:t>may</a:t>
            </a:r>
            <a:r>
              <a:rPr lang="nl-NL" sz="2400" dirty="0"/>
              <a:t> co-</a:t>
            </a:r>
            <a:r>
              <a:rPr lang="nl-NL" sz="2400" dirty="0" err="1"/>
              <a:t>exist</a:t>
            </a:r>
            <a:r>
              <a:rPr lang="nl-NL" sz="2400" dirty="0"/>
              <a:t> </a:t>
            </a:r>
            <a:r>
              <a:rPr lang="nl-NL" sz="2400" dirty="0" err="1"/>
              <a:t>and</a:t>
            </a:r>
            <a:r>
              <a:rPr lang="nl-NL" sz="2400" dirty="0"/>
              <a:t> </a:t>
            </a:r>
            <a:r>
              <a:rPr lang="nl-NL" sz="2400" dirty="0" err="1"/>
              <a:t>interact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3965779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44FB4A-BFFA-49D1-9E2C-095DBFCEF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33068"/>
            <a:ext cx="10515600" cy="1325563"/>
          </a:xfrm>
        </p:spPr>
        <p:txBody>
          <a:bodyPr/>
          <a:lstStyle/>
          <a:p>
            <a:pPr algn="ctr"/>
            <a:r>
              <a:rPr lang="nl-NL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Thank</a:t>
            </a:r>
            <a:r>
              <a:rPr lang="nl-N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nl-NL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you</a:t>
            </a:r>
            <a:r>
              <a:rPr lang="nl-N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nl-NL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</a:t>
            </a:r>
            <a:r>
              <a:rPr lang="nl-N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nl-NL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your</a:t>
            </a:r>
            <a:r>
              <a:rPr lang="nl-N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attention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BE8B035-5F2A-4B48-BF5E-21667E84D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1" y="114300"/>
            <a:ext cx="5842521" cy="432000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29E31541-5281-4ECF-B601-13C8630D5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525" y="5107336"/>
            <a:ext cx="1440000" cy="163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63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DAC088-5F0F-4B9A-B186-E1573BA54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Aim</a:t>
            </a:r>
            <a:r>
              <a:rPr lang="nl-NL" dirty="0"/>
              <a:t>	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E6A6F12-7725-4578-8DE2-659D27C4C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87597"/>
            <a:ext cx="8825659" cy="43391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2600" dirty="0" err="1"/>
              <a:t>Relevance</a:t>
            </a:r>
            <a:r>
              <a:rPr lang="nl-NL" sz="2600" dirty="0"/>
              <a:t> of </a:t>
            </a:r>
            <a:r>
              <a:rPr lang="nl-NL" sz="2600" dirty="0" err="1"/>
              <a:t>some</a:t>
            </a:r>
            <a:r>
              <a:rPr lang="nl-NL" sz="2600" dirty="0"/>
              <a:t> </a:t>
            </a:r>
            <a:r>
              <a:rPr lang="nl-NL" sz="2600" dirty="0" err="1"/>
              <a:t>processes</a:t>
            </a:r>
            <a:r>
              <a:rPr lang="nl-NL" sz="2600" dirty="0"/>
              <a:t> </a:t>
            </a:r>
            <a:r>
              <a:rPr lang="nl-NL" sz="2600" dirty="0" err="1"/>
              <a:t>for</a:t>
            </a:r>
            <a:r>
              <a:rPr lang="nl-NL" sz="2600" dirty="0"/>
              <a:t> </a:t>
            </a:r>
            <a:r>
              <a:rPr lang="nl-NL" sz="2600" dirty="0" err="1"/>
              <a:t>convective</a:t>
            </a:r>
            <a:r>
              <a:rPr lang="nl-NL" sz="2600" dirty="0"/>
              <a:t> </a:t>
            </a:r>
            <a:r>
              <a:rPr lang="nl-NL" sz="2600" dirty="0" err="1"/>
              <a:t>cloud</a:t>
            </a:r>
            <a:r>
              <a:rPr lang="nl-NL" sz="2600" dirty="0"/>
              <a:t>:</a:t>
            </a:r>
          </a:p>
          <a:p>
            <a:r>
              <a:rPr lang="nl-NL" sz="2600" dirty="0" err="1"/>
              <a:t>Entrainment</a:t>
            </a:r>
            <a:endParaRPr lang="nl-NL" sz="2600" dirty="0"/>
          </a:p>
          <a:p>
            <a:r>
              <a:rPr lang="nl-NL" sz="2600" dirty="0" err="1"/>
              <a:t>Phase</a:t>
            </a:r>
            <a:r>
              <a:rPr lang="nl-NL" sz="2600" dirty="0"/>
              <a:t> of </a:t>
            </a:r>
            <a:r>
              <a:rPr lang="nl-NL" sz="2600" dirty="0" err="1"/>
              <a:t>cloud</a:t>
            </a:r>
            <a:r>
              <a:rPr lang="nl-NL" sz="2600" dirty="0"/>
              <a:t> (liquid/ice/mixed)</a:t>
            </a:r>
          </a:p>
          <a:p>
            <a:r>
              <a:rPr lang="nl-NL" sz="2600" dirty="0"/>
              <a:t>Environment</a:t>
            </a:r>
          </a:p>
        </p:txBody>
      </p:sp>
    </p:spTree>
    <p:extLst>
      <p:ext uri="{BB962C8B-B14F-4D97-AF65-F5344CB8AC3E}">
        <p14:creationId xmlns:p14="http://schemas.microsoft.com/office/powerpoint/2010/main" val="2219289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2AE99A5D-E712-4200-84D4-93AF1C6911F3}"/>
              </a:ext>
            </a:extLst>
          </p:cNvPr>
          <p:cNvSpPr/>
          <p:nvPr/>
        </p:nvSpPr>
        <p:spPr>
          <a:xfrm>
            <a:off x="2859667" y="4060275"/>
            <a:ext cx="2332139" cy="144290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200" dirty="0"/>
              <a:t>θ</a:t>
            </a:r>
            <a:endParaRPr lang="nl-NL" dirty="0"/>
          </a:p>
        </p:txBody>
      </p:sp>
      <p:sp>
        <p:nvSpPr>
          <p:cNvPr id="5" name="Pijl: rechts 4">
            <a:extLst>
              <a:ext uri="{FF2B5EF4-FFF2-40B4-BE49-F238E27FC236}">
                <a16:creationId xmlns:a16="http://schemas.microsoft.com/office/drawing/2014/main" id="{534E7D7D-9DBF-434B-9813-A56AF8916AF1}"/>
              </a:ext>
            </a:extLst>
          </p:cNvPr>
          <p:cNvSpPr/>
          <p:nvPr/>
        </p:nvSpPr>
        <p:spPr>
          <a:xfrm>
            <a:off x="5191806" y="4052860"/>
            <a:ext cx="3475842" cy="478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Melting</a:t>
            </a:r>
          </a:p>
        </p:txBody>
      </p:sp>
      <p:sp>
        <p:nvSpPr>
          <p:cNvPr id="7" name="Pijl: rechts 6">
            <a:extLst>
              <a:ext uri="{FF2B5EF4-FFF2-40B4-BE49-F238E27FC236}">
                <a16:creationId xmlns:a16="http://schemas.microsoft.com/office/drawing/2014/main" id="{11A6F792-C53C-4684-8B61-4484FF2C1383}"/>
              </a:ext>
            </a:extLst>
          </p:cNvPr>
          <p:cNvSpPr/>
          <p:nvPr/>
        </p:nvSpPr>
        <p:spPr>
          <a:xfrm>
            <a:off x="500610" y="4778020"/>
            <a:ext cx="2372714" cy="478172"/>
          </a:xfrm>
          <a:prstGeom prst="rightArrow">
            <a:avLst/>
          </a:prstGeom>
          <a:solidFill>
            <a:srgbClr val="507E3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Condensation</a:t>
            </a:r>
          </a:p>
        </p:txBody>
      </p:sp>
      <p:sp>
        <p:nvSpPr>
          <p:cNvPr id="2" name="Pijl: links 1">
            <a:extLst>
              <a:ext uri="{FF2B5EF4-FFF2-40B4-BE49-F238E27FC236}">
                <a16:creationId xmlns:a16="http://schemas.microsoft.com/office/drawing/2014/main" id="{6AAB492B-F60D-4EF7-999C-D27234BF2911}"/>
              </a:ext>
            </a:extLst>
          </p:cNvPr>
          <p:cNvSpPr/>
          <p:nvPr/>
        </p:nvSpPr>
        <p:spPr>
          <a:xfrm>
            <a:off x="500610" y="4052860"/>
            <a:ext cx="2359057" cy="47817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Evaporation</a:t>
            </a:r>
          </a:p>
        </p:txBody>
      </p:sp>
      <p:sp>
        <p:nvSpPr>
          <p:cNvPr id="6" name="Pijl: links 5">
            <a:extLst>
              <a:ext uri="{FF2B5EF4-FFF2-40B4-BE49-F238E27FC236}">
                <a16:creationId xmlns:a16="http://schemas.microsoft.com/office/drawing/2014/main" id="{0C023C0F-4A02-4DB9-9FF1-EA9135286D01}"/>
              </a:ext>
            </a:extLst>
          </p:cNvPr>
          <p:cNvSpPr/>
          <p:nvPr/>
        </p:nvSpPr>
        <p:spPr>
          <a:xfrm>
            <a:off x="5191806" y="4778020"/>
            <a:ext cx="3475842" cy="478172"/>
          </a:xfrm>
          <a:prstGeom prst="leftArrow">
            <a:avLst/>
          </a:prstGeom>
          <a:solidFill>
            <a:srgbClr val="507E3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Freezing (&amp;ice deposition)</a:t>
            </a:r>
          </a:p>
        </p:txBody>
      </p:sp>
      <p:sp>
        <p:nvSpPr>
          <p:cNvPr id="3" name="Pijl: omhoog/omlaag 2">
            <a:extLst>
              <a:ext uri="{FF2B5EF4-FFF2-40B4-BE49-F238E27FC236}">
                <a16:creationId xmlns:a16="http://schemas.microsoft.com/office/drawing/2014/main" id="{71E6161D-DC1E-49E0-878E-6A3A35F786FA}"/>
              </a:ext>
            </a:extLst>
          </p:cNvPr>
          <p:cNvSpPr/>
          <p:nvPr/>
        </p:nvSpPr>
        <p:spPr>
          <a:xfrm>
            <a:off x="3671746" y="2375062"/>
            <a:ext cx="526582" cy="1677798"/>
          </a:xfrm>
          <a:prstGeom prst="up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Mixing</a:t>
            </a:r>
            <a:endParaRPr lang="nl-NL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1AE5E851-36DB-4713-922A-CEAE58B1768A}"/>
              </a:ext>
            </a:extLst>
          </p:cNvPr>
          <p:cNvSpPr/>
          <p:nvPr/>
        </p:nvSpPr>
        <p:spPr>
          <a:xfrm>
            <a:off x="8256964" y="1980782"/>
            <a:ext cx="2332139" cy="130868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</a:t>
            </a:r>
          </a:p>
        </p:txBody>
      </p:sp>
      <p:sp>
        <p:nvSpPr>
          <p:cNvPr id="12" name="Pijl: links/rechts 11">
            <a:extLst>
              <a:ext uri="{FF2B5EF4-FFF2-40B4-BE49-F238E27FC236}">
                <a16:creationId xmlns:a16="http://schemas.microsoft.com/office/drawing/2014/main" id="{4D60C98B-9917-42A0-83FD-A5F59DB5BD18}"/>
              </a:ext>
            </a:extLst>
          </p:cNvPr>
          <p:cNvSpPr/>
          <p:nvPr/>
        </p:nvSpPr>
        <p:spPr>
          <a:xfrm>
            <a:off x="10589103" y="2375062"/>
            <a:ext cx="1563748" cy="499147"/>
          </a:xfrm>
          <a:prstGeom prst="leftRightArrow">
            <a:avLst>
              <a:gd name="adj1" fmla="val 53485"/>
              <a:gd name="adj2" fmla="val 500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AC47547E-73C5-4726-9813-2BCB54BBA1D4}"/>
              </a:ext>
            </a:extLst>
          </p:cNvPr>
          <p:cNvSpPr txBox="1"/>
          <p:nvPr/>
        </p:nvSpPr>
        <p:spPr>
          <a:xfrm>
            <a:off x="10505209" y="2416929"/>
            <a:ext cx="1880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err="1">
                <a:solidFill>
                  <a:schemeClr val="bg1"/>
                </a:solidFill>
              </a:rPr>
              <a:t>Buoyancy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4" name="Pijl: links 13">
            <a:extLst>
              <a:ext uri="{FF2B5EF4-FFF2-40B4-BE49-F238E27FC236}">
                <a16:creationId xmlns:a16="http://schemas.microsoft.com/office/drawing/2014/main" id="{18A21050-17C0-4920-AD75-4B0E254BB8F3}"/>
              </a:ext>
            </a:extLst>
          </p:cNvPr>
          <p:cNvSpPr/>
          <p:nvPr/>
        </p:nvSpPr>
        <p:spPr>
          <a:xfrm>
            <a:off x="5480209" y="2396037"/>
            <a:ext cx="2776755" cy="47817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Cloud content</a:t>
            </a:r>
          </a:p>
        </p:txBody>
      </p:sp>
      <p:sp>
        <p:nvSpPr>
          <p:cNvPr id="15" name="Rechthoek: afgeronde hoeken 14">
            <a:extLst>
              <a:ext uri="{FF2B5EF4-FFF2-40B4-BE49-F238E27FC236}">
                <a16:creationId xmlns:a16="http://schemas.microsoft.com/office/drawing/2014/main" id="{AE2F06AC-316D-49E6-A27A-73317C6C6B1C}"/>
              </a:ext>
            </a:extLst>
          </p:cNvPr>
          <p:cNvSpPr/>
          <p:nvPr/>
        </p:nvSpPr>
        <p:spPr>
          <a:xfrm>
            <a:off x="9724749" y="5273051"/>
            <a:ext cx="2332139" cy="144290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200" dirty="0"/>
              <a:t>Parcel </a:t>
            </a:r>
            <a:r>
              <a:rPr lang="nl-NL" sz="3200" dirty="0" err="1"/>
              <a:t>mass</a:t>
            </a:r>
            <a:endParaRPr lang="nl-NL" dirty="0"/>
          </a:p>
        </p:txBody>
      </p:sp>
      <p:sp>
        <p:nvSpPr>
          <p:cNvPr id="16" name="Pijl: omlaag 15">
            <a:extLst>
              <a:ext uri="{FF2B5EF4-FFF2-40B4-BE49-F238E27FC236}">
                <a16:creationId xmlns:a16="http://schemas.microsoft.com/office/drawing/2014/main" id="{938F40A8-15E6-44FB-B5DE-8C31B1D743A5}"/>
              </a:ext>
            </a:extLst>
          </p:cNvPr>
          <p:cNvSpPr/>
          <p:nvPr/>
        </p:nvSpPr>
        <p:spPr>
          <a:xfrm>
            <a:off x="10576231" y="3595252"/>
            <a:ext cx="629174" cy="1677799"/>
          </a:xfrm>
          <a:prstGeom prst="downArrow">
            <a:avLst/>
          </a:prstGeom>
          <a:solidFill>
            <a:srgbClr val="507E3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Mixing</a:t>
            </a:r>
            <a:endParaRPr lang="nl-NL" dirty="0"/>
          </a:p>
        </p:txBody>
      </p:sp>
      <p:sp>
        <p:nvSpPr>
          <p:cNvPr id="10" name="Pijl: omhoog 9">
            <a:extLst>
              <a:ext uri="{FF2B5EF4-FFF2-40B4-BE49-F238E27FC236}">
                <a16:creationId xmlns:a16="http://schemas.microsoft.com/office/drawing/2014/main" id="{C30C6287-9427-4088-B17B-E6F90DFCAE11}"/>
              </a:ext>
            </a:extLst>
          </p:cNvPr>
          <p:cNvSpPr/>
          <p:nvPr/>
        </p:nvSpPr>
        <p:spPr>
          <a:xfrm>
            <a:off x="9108446" y="269431"/>
            <a:ext cx="629174" cy="17113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Mixing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63ADA734-2949-4935-B355-46417E631D2E}"/>
              </a:ext>
            </a:extLst>
          </p:cNvPr>
          <p:cNvSpPr/>
          <p:nvPr/>
        </p:nvSpPr>
        <p:spPr>
          <a:xfrm>
            <a:off x="930764" y="586847"/>
            <a:ext cx="69464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3600" dirty="0">
                <a:solidFill>
                  <a:schemeClr val="bg1"/>
                </a:solidFill>
              </a:rPr>
              <a:t>Model: </a:t>
            </a:r>
            <a:r>
              <a:rPr lang="nl-NL" sz="3600" dirty="0" err="1">
                <a:solidFill>
                  <a:schemeClr val="bg1"/>
                </a:solidFill>
              </a:rPr>
              <a:t>dynamic</a:t>
            </a:r>
            <a:r>
              <a:rPr lang="nl-NL" sz="3600" dirty="0">
                <a:solidFill>
                  <a:schemeClr val="bg1"/>
                </a:solidFill>
              </a:rPr>
              <a:t> </a:t>
            </a:r>
            <a:r>
              <a:rPr lang="nl-NL" sz="3600" dirty="0" err="1">
                <a:solidFill>
                  <a:schemeClr val="bg1"/>
                </a:solidFill>
              </a:rPr>
              <a:t>equations</a:t>
            </a:r>
            <a:r>
              <a:rPr lang="nl-NL" sz="3600" dirty="0">
                <a:solidFill>
                  <a:schemeClr val="bg1"/>
                </a:solidFill>
              </a:rPr>
              <a:t> – sources/</a:t>
            </a:r>
            <a:r>
              <a:rPr lang="nl-NL" sz="3600" dirty="0" err="1">
                <a:solidFill>
                  <a:schemeClr val="bg1"/>
                </a:solidFill>
              </a:rPr>
              <a:t>sinks</a:t>
            </a:r>
            <a:endParaRPr lang="nl-NL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078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>
            <a:extLst>
              <a:ext uri="{FF2B5EF4-FFF2-40B4-BE49-F238E27FC236}">
                <a16:creationId xmlns:a16="http://schemas.microsoft.com/office/drawing/2014/main" id="{63ADA734-2949-4935-B355-46417E631D2E}"/>
              </a:ext>
            </a:extLst>
          </p:cNvPr>
          <p:cNvSpPr/>
          <p:nvPr/>
        </p:nvSpPr>
        <p:spPr>
          <a:xfrm>
            <a:off x="559293" y="878882"/>
            <a:ext cx="111858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3600" dirty="0">
                <a:solidFill>
                  <a:schemeClr val="bg1"/>
                </a:solidFill>
              </a:rPr>
              <a:t>Model: </a:t>
            </a:r>
            <a:r>
              <a:rPr lang="nl-NL" sz="3600" dirty="0" err="1">
                <a:solidFill>
                  <a:schemeClr val="bg1"/>
                </a:solidFill>
              </a:rPr>
              <a:t>moisture</a:t>
            </a:r>
            <a:r>
              <a:rPr lang="nl-NL" sz="3600" dirty="0">
                <a:solidFill>
                  <a:schemeClr val="bg1"/>
                </a:solidFill>
              </a:rPr>
              <a:t> &amp; </a:t>
            </a:r>
            <a:r>
              <a:rPr lang="nl-NL" sz="3600" dirty="0" err="1">
                <a:solidFill>
                  <a:schemeClr val="bg1"/>
                </a:solidFill>
              </a:rPr>
              <a:t>cloud</a:t>
            </a:r>
            <a:r>
              <a:rPr lang="nl-NL" sz="3600" dirty="0">
                <a:solidFill>
                  <a:schemeClr val="bg1"/>
                </a:solidFill>
              </a:rPr>
              <a:t> </a:t>
            </a:r>
            <a:r>
              <a:rPr lang="nl-NL" sz="3600" dirty="0" err="1">
                <a:solidFill>
                  <a:schemeClr val="bg1"/>
                </a:solidFill>
              </a:rPr>
              <a:t>processes</a:t>
            </a:r>
            <a:endParaRPr lang="nl-NL" sz="3600" dirty="0">
              <a:solidFill>
                <a:schemeClr val="bg1"/>
              </a:solidFill>
            </a:endParaRPr>
          </a:p>
        </p:txBody>
      </p:sp>
      <p:sp>
        <p:nvSpPr>
          <p:cNvPr id="18" name="Rechthoek: afgeronde hoeken 17">
            <a:extLst>
              <a:ext uri="{FF2B5EF4-FFF2-40B4-BE49-F238E27FC236}">
                <a16:creationId xmlns:a16="http://schemas.microsoft.com/office/drawing/2014/main" id="{FFF8C17A-6A8A-47E6-9BEF-1601A66B3F4C}"/>
              </a:ext>
            </a:extLst>
          </p:cNvPr>
          <p:cNvSpPr/>
          <p:nvPr/>
        </p:nvSpPr>
        <p:spPr>
          <a:xfrm>
            <a:off x="5546095" y="2265684"/>
            <a:ext cx="1977391" cy="5711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VAPOR</a:t>
            </a:r>
          </a:p>
        </p:txBody>
      </p:sp>
      <p:pic>
        <p:nvPicPr>
          <p:cNvPr id="21" name="Afbeelding 20">
            <a:extLst>
              <a:ext uri="{FF2B5EF4-FFF2-40B4-BE49-F238E27FC236}">
                <a16:creationId xmlns:a16="http://schemas.microsoft.com/office/drawing/2014/main" id="{547363C1-7689-4375-A9C7-E4815E9127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" t="48083" r="51977" b="8187"/>
          <a:stretch/>
        </p:blipFill>
        <p:spPr>
          <a:xfrm>
            <a:off x="5725830" y="3420441"/>
            <a:ext cx="1762462" cy="1291625"/>
          </a:xfrm>
          <a:prstGeom prst="rect">
            <a:avLst/>
          </a:prstGeom>
        </p:spPr>
      </p:pic>
      <p:sp>
        <p:nvSpPr>
          <p:cNvPr id="25" name="Pijl: rechts 24">
            <a:extLst>
              <a:ext uri="{FF2B5EF4-FFF2-40B4-BE49-F238E27FC236}">
                <a16:creationId xmlns:a16="http://schemas.microsoft.com/office/drawing/2014/main" id="{9CE5ECC9-D9C4-4C75-85CA-DB702C1CB040}"/>
              </a:ext>
            </a:extLst>
          </p:cNvPr>
          <p:cNvSpPr/>
          <p:nvPr/>
        </p:nvSpPr>
        <p:spPr>
          <a:xfrm>
            <a:off x="8609002" y="5533170"/>
            <a:ext cx="598029" cy="28623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Pijl: rechts 25">
            <a:extLst>
              <a:ext uri="{FF2B5EF4-FFF2-40B4-BE49-F238E27FC236}">
                <a16:creationId xmlns:a16="http://schemas.microsoft.com/office/drawing/2014/main" id="{4FE84A27-3623-404F-BC6A-D6A9639D9E7E}"/>
              </a:ext>
            </a:extLst>
          </p:cNvPr>
          <p:cNvSpPr/>
          <p:nvPr/>
        </p:nvSpPr>
        <p:spPr>
          <a:xfrm>
            <a:off x="8620841" y="6057513"/>
            <a:ext cx="598029" cy="286237"/>
          </a:xfrm>
          <a:prstGeom prst="rightArrow">
            <a:avLst/>
          </a:prstGeom>
          <a:solidFill>
            <a:srgbClr val="70AD47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BFABA4D3-B725-45C8-A0BC-21F146E0E53A}"/>
              </a:ext>
            </a:extLst>
          </p:cNvPr>
          <p:cNvSpPr txBox="1"/>
          <p:nvPr/>
        </p:nvSpPr>
        <p:spPr>
          <a:xfrm>
            <a:off x="9417384" y="5472476"/>
            <a:ext cx="18365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First step</a:t>
            </a:r>
          </a:p>
          <a:p>
            <a:endParaRPr lang="nl-NL" dirty="0"/>
          </a:p>
          <a:p>
            <a:r>
              <a:rPr lang="nl-NL" dirty="0"/>
              <a:t>Second step</a:t>
            </a:r>
          </a:p>
          <a:p>
            <a:endParaRPr lang="nl-NL" dirty="0"/>
          </a:p>
          <a:p>
            <a:r>
              <a:rPr lang="nl-NL" dirty="0"/>
              <a:t>Third step</a:t>
            </a:r>
          </a:p>
          <a:p>
            <a:endParaRPr lang="nl-NL" dirty="0"/>
          </a:p>
        </p:txBody>
      </p:sp>
      <p:sp>
        <p:nvSpPr>
          <p:cNvPr id="28" name="Pijl: rechts 27">
            <a:extLst>
              <a:ext uri="{FF2B5EF4-FFF2-40B4-BE49-F238E27FC236}">
                <a16:creationId xmlns:a16="http://schemas.microsoft.com/office/drawing/2014/main" id="{33F9D14E-96C1-417E-962D-9060CE531C6A}"/>
              </a:ext>
            </a:extLst>
          </p:cNvPr>
          <p:cNvSpPr/>
          <p:nvPr/>
        </p:nvSpPr>
        <p:spPr>
          <a:xfrm>
            <a:off x="8620841" y="6604811"/>
            <a:ext cx="598029" cy="28623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Pijl: omlaag 31">
            <a:extLst>
              <a:ext uri="{FF2B5EF4-FFF2-40B4-BE49-F238E27FC236}">
                <a16:creationId xmlns:a16="http://schemas.microsoft.com/office/drawing/2014/main" id="{7B4E459C-3602-4417-A063-5EF52E614284}"/>
              </a:ext>
            </a:extLst>
          </p:cNvPr>
          <p:cNvSpPr/>
          <p:nvPr/>
        </p:nvSpPr>
        <p:spPr>
          <a:xfrm>
            <a:off x="6775222" y="2678584"/>
            <a:ext cx="1007413" cy="951612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C</a:t>
            </a:r>
          </a:p>
          <a:p>
            <a:pPr algn="ctr"/>
            <a:r>
              <a:rPr lang="nl-NL" sz="1400" dirty="0"/>
              <a:t>100% RH</a:t>
            </a:r>
          </a:p>
        </p:txBody>
      </p:sp>
      <p:sp>
        <p:nvSpPr>
          <p:cNvPr id="36" name="Pijl: omhoog 35">
            <a:extLst>
              <a:ext uri="{FF2B5EF4-FFF2-40B4-BE49-F238E27FC236}">
                <a16:creationId xmlns:a16="http://schemas.microsoft.com/office/drawing/2014/main" id="{FE77D0E4-3FDE-489C-880F-CE21A9429918}"/>
              </a:ext>
            </a:extLst>
          </p:cNvPr>
          <p:cNvSpPr/>
          <p:nvPr/>
        </p:nvSpPr>
        <p:spPr>
          <a:xfrm>
            <a:off x="5119342" y="2704263"/>
            <a:ext cx="1238680" cy="839466"/>
          </a:xfrm>
          <a:prstGeom prst="up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E</a:t>
            </a:r>
          </a:p>
          <a:p>
            <a:pPr algn="ctr"/>
            <a:r>
              <a:rPr lang="nl-NL" sz="1400" dirty="0"/>
              <a:t>&lt;100% RH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7C2C7AE-2B81-4DB8-8A05-6ECF558278A4}"/>
              </a:ext>
            </a:extLst>
          </p:cNvPr>
          <p:cNvSpPr txBox="1"/>
          <p:nvPr/>
        </p:nvSpPr>
        <p:spPr>
          <a:xfrm>
            <a:off x="6492326" y="4565029"/>
            <a:ext cx="479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873666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D36F56D6-AD58-4F03-BE2B-780DC3B2EE6F}"/>
              </a:ext>
            </a:extLst>
          </p:cNvPr>
          <p:cNvCxnSpPr>
            <a:cxnSpLocks/>
          </p:cNvCxnSpPr>
          <p:nvPr/>
        </p:nvCxnSpPr>
        <p:spPr>
          <a:xfrm flipV="1">
            <a:off x="5659834" y="3327911"/>
            <a:ext cx="2190569" cy="1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hthoek 16">
            <a:extLst>
              <a:ext uri="{FF2B5EF4-FFF2-40B4-BE49-F238E27FC236}">
                <a16:creationId xmlns:a16="http://schemas.microsoft.com/office/drawing/2014/main" id="{63ADA734-2949-4935-B355-46417E631D2E}"/>
              </a:ext>
            </a:extLst>
          </p:cNvPr>
          <p:cNvSpPr/>
          <p:nvPr/>
        </p:nvSpPr>
        <p:spPr>
          <a:xfrm>
            <a:off x="559293" y="878882"/>
            <a:ext cx="111858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3600" dirty="0">
                <a:solidFill>
                  <a:schemeClr val="bg1"/>
                </a:solidFill>
              </a:rPr>
              <a:t>Model: </a:t>
            </a:r>
            <a:r>
              <a:rPr lang="nl-NL" sz="3600" dirty="0" err="1">
                <a:solidFill>
                  <a:schemeClr val="bg1"/>
                </a:solidFill>
              </a:rPr>
              <a:t>moisture</a:t>
            </a:r>
            <a:r>
              <a:rPr lang="nl-NL" sz="3600" dirty="0">
                <a:solidFill>
                  <a:schemeClr val="bg1"/>
                </a:solidFill>
              </a:rPr>
              <a:t> &amp; </a:t>
            </a:r>
            <a:r>
              <a:rPr lang="nl-NL" sz="3600" dirty="0" err="1">
                <a:solidFill>
                  <a:schemeClr val="bg1"/>
                </a:solidFill>
              </a:rPr>
              <a:t>cloud</a:t>
            </a:r>
            <a:r>
              <a:rPr lang="nl-NL" sz="3600" dirty="0">
                <a:solidFill>
                  <a:schemeClr val="bg1"/>
                </a:solidFill>
              </a:rPr>
              <a:t> </a:t>
            </a:r>
            <a:r>
              <a:rPr lang="nl-NL" sz="3600" dirty="0" err="1">
                <a:solidFill>
                  <a:schemeClr val="bg1"/>
                </a:solidFill>
              </a:rPr>
              <a:t>processes</a:t>
            </a:r>
            <a:endParaRPr lang="nl-NL" sz="3600" dirty="0">
              <a:solidFill>
                <a:schemeClr val="bg1"/>
              </a:solidFill>
            </a:endParaRPr>
          </a:p>
        </p:txBody>
      </p:sp>
      <p:sp>
        <p:nvSpPr>
          <p:cNvPr id="18" name="Rechthoek: afgeronde hoeken 17">
            <a:extLst>
              <a:ext uri="{FF2B5EF4-FFF2-40B4-BE49-F238E27FC236}">
                <a16:creationId xmlns:a16="http://schemas.microsoft.com/office/drawing/2014/main" id="{FFF8C17A-6A8A-47E6-9BEF-1601A66B3F4C}"/>
              </a:ext>
            </a:extLst>
          </p:cNvPr>
          <p:cNvSpPr/>
          <p:nvPr/>
        </p:nvSpPr>
        <p:spPr>
          <a:xfrm>
            <a:off x="5546095" y="2265684"/>
            <a:ext cx="1977391" cy="5711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VAPOR</a:t>
            </a:r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4F2A5E60-E49B-4890-89C1-6D98EBE74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888" y="4818008"/>
            <a:ext cx="1762462" cy="2002798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547363C1-7689-4375-A9C7-E4815E9127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" t="48083" r="51977" b="8187"/>
          <a:stretch/>
        </p:blipFill>
        <p:spPr>
          <a:xfrm>
            <a:off x="5725830" y="3420441"/>
            <a:ext cx="1762462" cy="1291625"/>
          </a:xfrm>
          <a:prstGeom prst="rect">
            <a:avLst/>
          </a:prstGeom>
        </p:spPr>
      </p:pic>
      <p:sp>
        <p:nvSpPr>
          <p:cNvPr id="22" name="Pijl: omhoog 21">
            <a:extLst>
              <a:ext uri="{FF2B5EF4-FFF2-40B4-BE49-F238E27FC236}">
                <a16:creationId xmlns:a16="http://schemas.microsoft.com/office/drawing/2014/main" id="{8C357D4B-D357-4E6D-B69A-6B888B70049F}"/>
              </a:ext>
            </a:extLst>
          </p:cNvPr>
          <p:cNvSpPr/>
          <p:nvPr/>
        </p:nvSpPr>
        <p:spPr>
          <a:xfrm>
            <a:off x="5546095" y="4693832"/>
            <a:ext cx="969067" cy="778644"/>
          </a:xfrm>
          <a:prstGeom prst="upArrow">
            <a:avLst/>
          </a:prstGeom>
          <a:solidFill>
            <a:srgbClr val="70AD47"/>
          </a:solidFill>
          <a:ln>
            <a:solidFill>
              <a:srgbClr val="507E3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500" dirty="0"/>
              <a:t>M</a:t>
            </a:r>
          </a:p>
          <a:p>
            <a:pPr algn="ctr"/>
            <a:r>
              <a:rPr lang="nl-NL" sz="1500" dirty="0"/>
              <a:t>0 °C</a:t>
            </a:r>
          </a:p>
        </p:txBody>
      </p:sp>
      <p:sp>
        <p:nvSpPr>
          <p:cNvPr id="23" name="Pijl: omlaag 22">
            <a:extLst>
              <a:ext uri="{FF2B5EF4-FFF2-40B4-BE49-F238E27FC236}">
                <a16:creationId xmlns:a16="http://schemas.microsoft.com/office/drawing/2014/main" id="{3A906C5C-0F20-4A43-8EDC-7C9D149F7036}"/>
              </a:ext>
            </a:extLst>
          </p:cNvPr>
          <p:cNvSpPr/>
          <p:nvPr/>
        </p:nvSpPr>
        <p:spPr>
          <a:xfrm>
            <a:off x="6937032" y="4693832"/>
            <a:ext cx="937916" cy="824128"/>
          </a:xfrm>
          <a:prstGeom prst="downArrow">
            <a:avLst/>
          </a:prstGeom>
          <a:solidFill>
            <a:srgbClr val="70AD47"/>
          </a:solidFill>
          <a:ln>
            <a:solidFill>
              <a:srgbClr val="507E3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F</a:t>
            </a:r>
          </a:p>
          <a:p>
            <a:pPr algn="ctr"/>
            <a:r>
              <a:rPr lang="nl-NL" sz="1500" dirty="0"/>
              <a:t>-38 °C</a:t>
            </a:r>
          </a:p>
        </p:txBody>
      </p:sp>
      <p:sp>
        <p:nvSpPr>
          <p:cNvPr id="24" name="Pijl: draaiend 23">
            <a:extLst>
              <a:ext uri="{FF2B5EF4-FFF2-40B4-BE49-F238E27FC236}">
                <a16:creationId xmlns:a16="http://schemas.microsoft.com/office/drawing/2014/main" id="{9D27EC0F-5740-4A61-B5C8-D957A6B3506A}"/>
              </a:ext>
            </a:extLst>
          </p:cNvPr>
          <p:cNvSpPr/>
          <p:nvPr/>
        </p:nvSpPr>
        <p:spPr>
          <a:xfrm>
            <a:off x="5931269" y="2768014"/>
            <a:ext cx="937916" cy="3989041"/>
          </a:xfrm>
          <a:prstGeom prst="circularArrow">
            <a:avLst>
              <a:gd name="adj1" fmla="val 12500"/>
              <a:gd name="adj2" fmla="val 3121348"/>
              <a:gd name="adj3" fmla="val 20457681"/>
              <a:gd name="adj4" fmla="val 15672169"/>
              <a:gd name="adj5" fmla="val 19067"/>
            </a:avLst>
          </a:prstGeom>
          <a:solidFill>
            <a:srgbClr val="70AD47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5" name="Pijl: rechts 24">
            <a:extLst>
              <a:ext uri="{FF2B5EF4-FFF2-40B4-BE49-F238E27FC236}">
                <a16:creationId xmlns:a16="http://schemas.microsoft.com/office/drawing/2014/main" id="{9CE5ECC9-D9C4-4C75-85CA-DB702C1CB040}"/>
              </a:ext>
            </a:extLst>
          </p:cNvPr>
          <p:cNvSpPr/>
          <p:nvPr/>
        </p:nvSpPr>
        <p:spPr>
          <a:xfrm>
            <a:off x="8609002" y="5533170"/>
            <a:ext cx="598029" cy="28623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Pijl: rechts 25">
            <a:extLst>
              <a:ext uri="{FF2B5EF4-FFF2-40B4-BE49-F238E27FC236}">
                <a16:creationId xmlns:a16="http://schemas.microsoft.com/office/drawing/2014/main" id="{4FE84A27-3623-404F-BC6A-D6A9639D9E7E}"/>
              </a:ext>
            </a:extLst>
          </p:cNvPr>
          <p:cNvSpPr/>
          <p:nvPr/>
        </p:nvSpPr>
        <p:spPr>
          <a:xfrm>
            <a:off x="8620841" y="6057513"/>
            <a:ext cx="598029" cy="286237"/>
          </a:xfrm>
          <a:prstGeom prst="rightArrow">
            <a:avLst/>
          </a:prstGeom>
          <a:solidFill>
            <a:srgbClr val="70AD47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BFABA4D3-B725-45C8-A0BC-21F146E0E53A}"/>
              </a:ext>
            </a:extLst>
          </p:cNvPr>
          <p:cNvSpPr txBox="1"/>
          <p:nvPr/>
        </p:nvSpPr>
        <p:spPr>
          <a:xfrm>
            <a:off x="9417384" y="5472476"/>
            <a:ext cx="18365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First step</a:t>
            </a:r>
          </a:p>
          <a:p>
            <a:endParaRPr lang="nl-NL" dirty="0"/>
          </a:p>
          <a:p>
            <a:r>
              <a:rPr lang="nl-NL" dirty="0"/>
              <a:t>Second step</a:t>
            </a:r>
          </a:p>
          <a:p>
            <a:endParaRPr lang="nl-NL" dirty="0"/>
          </a:p>
          <a:p>
            <a:r>
              <a:rPr lang="nl-NL" dirty="0"/>
              <a:t>Third step</a:t>
            </a:r>
          </a:p>
          <a:p>
            <a:endParaRPr lang="nl-NL" dirty="0"/>
          </a:p>
        </p:txBody>
      </p:sp>
      <p:sp>
        <p:nvSpPr>
          <p:cNvPr id="28" name="Pijl: rechts 27">
            <a:extLst>
              <a:ext uri="{FF2B5EF4-FFF2-40B4-BE49-F238E27FC236}">
                <a16:creationId xmlns:a16="http://schemas.microsoft.com/office/drawing/2014/main" id="{33F9D14E-96C1-417E-962D-9060CE531C6A}"/>
              </a:ext>
            </a:extLst>
          </p:cNvPr>
          <p:cNvSpPr/>
          <p:nvPr/>
        </p:nvSpPr>
        <p:spPr>
          <a:xfrm>
            <a:off x="8620841" y="6604811"/>
            <a:ext cx="598029" cy="28623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Pijl: omlaag 31">
            <a:extLst>
              <a:ext uri="{FF2B5EF4-FFF2-40B4-BE49-F238E27FC236}">
                <a16:creationId xmlns:a16="http://schemas.microsoft.com/office/drawing/2014/main" id="{7B4E459C-3602-4417-A063-5EF52E614284}"/>
              </a:ext>
            </a:extLst>
          </p:cNvPr>
          <p:cNvSpPr/>
          <p:nvPr/>
        </p:nvSpPr>
        <p:spPr>
          <a:xfrm>
            <a:off x="6775222" y="2678584"/>
            <a:ext cx="1007413" cy="951612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C</a:t>
            </a:r>
          </a:p>
          <a:p>
            <a:pPr algn="ctr"/>
            <a:r>
              <a:rPr lang="nl-NL" sz="1400" dirty="0"/>
              <a:t>100% RH</a:t>
            </a: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C673FDA7-5BD2-4991-BA1C-CCCF653F7B64}"/>
              </a:ext>
            </a:extLst>
          </p:cNvPr>
          <p:cNvSpPr txBox="1"/>
          <p:nvPr/>
        </p:nvSpPr>
        <p:spPr>
          <a:xfrm>
            <a:off x="8820244" y="2736872"/>
            <a:ext cx="329778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500" dirty="0"/>
              <a:t>Parameterization based on  Rotstayn et al. (2000), between 0 and -38°C</a:t>
            </a:r>
          </a:p>
        </p:txBody>
      </p:sp>
      <p:sp>
        <p:nvSpPr>
          <p:cNvPr id="36" name="Pijl: omhoog 35">
            <a:extLst>
              <a:ext uri="{FF2B5EF4-FFF2-40B4-BE49-F238E27FC236}">
                <a16:creationId xmlns:a16="http://schemas.microsoft.com/office/drawing/2014/main" id="{FE77D0E4-3FDE-489C-880F-CE21A9429918}"/>
              </a:ext>
            </a:extLst>
          </p:cNvPr>
          <p:cNvSpPr/>
          <p:nvPr/>
        </p:nvSpPr>
        <p:spPr>
          <a:xfrm>
            <a:off x="5119342" y="2704263"/>
            <a:ext cx="1238680" cy="839466"/>
          </a:xfrm>
          <a:prstGeom prst="up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E</a:t>
            </a:r>
          </a:p>
          <a:p>
            <a:pPr algn="ctr"/>
            <a:r>
              <a:rPr lang="nl-NL" sz="1400" dirty="0"/>
              <a:t>&lt;100% RH</a:t>
            </a:r>
          </a:p>
        </p:txBody>
      </p:sp>
      <p:pic>
        <p:nvPicPr>
          <p:cNvPr id="39" name="Afbeelding 38">
            <a:extLst>
              <a:ext uri="{FF2B5EF4-FFF2-40B4-BE49-F238E27FC236}">
                <a16:creationId xmlns:a16="http://schemas.microsoft.com/office/drawing/2014/main" id="{3D315C8C-4C77-414D-AD53-03DD772942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" y="2470033"/>
            <a:ext cx="5059891" cy="3730598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D7C2C7AE-2B81-4DB8-8A05-6ECF558278A4}"/>
              </a:ext>
            </a:extLst>
          </p:cNvPr>
          <p:cNvSpPr txBox="1"/>
          <p:nvPr/>
        </p:nvSpPr>
        <p:spPr>
          <a:xfrm>
            <a:off x="6492326" y="4565029"/>
            <a:ext cx="479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206804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jl: rechts 28">
            <a:extLst>
              <a:ext uri="{FF2B5EF4-FFF2-40B4-BE49-F238E27FC236}">
                <a16:creationId xmlns:a16="http://schemas.microsoft.com/office/drawing/2014/main" id="{29A9070F-D9A5-432D-B13C-5381117A2ED3}"/>
              </a:ext>
            </a:extLst>
          </p:cNvPr>
          <p:cNvSpPr/>
          <p:nvPr/>
        </p:nvSpPr>
        <p:spPr>
          <a:xfrm>
            <a:off x="7693731" y="3795459"/>
            <a:ext cx="2180603" cy="35481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500" dirty="0"/>
              <a:t>W</a:t>
            </a:r>
            <a:r>
              <a:rPr lang="nl-NL" sz="1200" dirty="0"/>
              <a:t>L </a:t>
            </a:r>
            <a:r>
              <a:rPr lang="nl-NL" dirty="0"/>
              <a:t>&gt; </a:t>
            </a:r>
            <a:r>
              <a:rPr lang="nl-NL" sz="1500" dirty="0"/>
              <a:t>W</a:t>
            </a:r>
            <a:r>
              <a:rPr lang="nl-NL" sz="1200" dirty="0"/>
              <a:t>L.thres</a:t>
            </a:r>
            <a:endParaRPr lang="nl-NL" dirty="0"/>
          </a:p>
        </p:txBody>
      </p:sp>
      <p:sp>
        <p:nvSpPr>
          <p:cNvPr id="30" name="Pijl: rechts 29">
            <a:extLst>
              <a:ext uri="{FF2B5EF4-FFF2-40B4-BE49-F238E27FC236}">
                <a16:creationId xmlns:a16="http://schemas.microsoft.com/office/drawing/2014/main" id="{18C1AC90-43B2-4580-A921-9621F850F5DF}"/>
              </a:ext>
            </a:extLst>
          </p:cNvPr>
          <p:cNvSpPr/>
          <p:nvPr/>
        </p:nvSpPr>
        <p:spPr>
          <a:xfrm>
            <a:off x="7678864" y="5117656"/>
            <a:ext cx="2195470" cy="35481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500" dirty="0"/>
              <a:t>W</a:t>
            </a:r>
            <a:r>
              <a:rPr lang="nl-NL" sz="1200" dirty="0"/>
              <a:t>I</a:t>
            </a:r>
            <a:r>
              <a:rPr lang="nl-NL" dirty="0"/>
              <a:t> &gt; </a:t>
            </a:r>
            <a:r>
              <a:rPr lang="nl-NL" sz="1500" dirty="0"/>
              <a:t>W</a:t>
            </a:r>
            <a:r>
              <a:rPr lang="nl-NL" sz="1200" dirty="0"/>
              <a:t>I.thres</a:t>
            </a:r>
          </a:p>
        </p:txBody>
      </p: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D36F56D6-AD58-4F03-BE2B-780DC3B2EE6F}"/>
              </a:ext>
            </a:extLst>
          </p:cNvPr>
          <p:cNvCxnSpPr>
            <a:cxnSpLocks/>
          </p:cNvCxnSpPr>
          <p:nvPr/>
        </p:nvCxnSpPr>
        <p:spPr>
          <a:xfrm flipV="1">
            <a:off x="5659834" y="3327911"/>
            <a:ext cx="2190569" cy="1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hthoek 16">
            <a:extLst>
              <a:ext uri="{FF2B5EF4-FFF2-40B4-BE49-F238E27FC236}">
                <a16:creationId xmlns:a16="http://schemas.microsoft.com/office/drawing/2014/main" id="{63ADA734-2949-4935-B355-46417E631D2E}"/>
              </a:ext>
            </a:extLst>
          </p:cNvPr>
          <p:cNvSpPr/>
          <p:nvPr/>
        </p:nvSpPr>
        <p:spPr>
          <a:xfrm>
            <a:off x="559293" y="878882"/>
            <a:ext cx="111858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3600" dirty="0">
                <a:solidFill>
                  <a:schemeClr val="bg1"/>
                </a:solidFill>
              </a:rPr>
              <a:t>Model: </a:t>
            </a:r>
            <a:r>
              <a:rPr lang="nl-NL" sz="3600" dirty="0" err="1">
                <a:solidFill>
                  <a:schemeClr val="bg1"/>
                </a:solidFill>
              </a:rPr>
              <a:t>moisture</a:t>
            </a:r>
            <a:r>
              <a:rPr lang="nl-NL" sz="3600" dirty="0">
                <a:solidFill>
                  <a:schemeClr val="bg1"/>
                </a:solidFill>
              </a:rPr>
              <a:t> &amp; </a:t>
            </a:r>
            <a:r>
              <a:rPr lang="nl-NL" sz="3600" dirty="0" err="1">
                <a:solidFill>
                  <a:schemeClr val="bg1"/>
                </a:solidFill>
              </a:rPr>
              <a:t>cloud</a:t>
            </a:r>
            <a:r>
              <a:rPr lang="nl-NL" sz="3600" dirty="0">
                <a:solidFill>
                  <a:schemeClr val="bg1"/>
                </a:solidFill>
              </a:rPr>
              <a:t> </a:t>
            </a:r>
            <a:r>
              <a:rPr lang="nl-NL" sz="3600" dirty="0" err="1">
                <a:solidFill>
                  <a:schemeClr val="bg1"/>
                </a:solidFill>
              </a:rPr>
              <a:t>processes</a:t>
            </a:r>
            <a:endParaRPr lang="nl-NL" sz="3600" dirty="0">
              <a:solidFill>
                <a:schemeClr val="bg1"/>
              </a:solidFill>
            </a:endParaRPr>
          </a:p>
        </p:txBody>
      </p:sp>
      <p:sp>
        <p:nvSpPr>
          <p:cNvPr id="18" name="Rechthoek: afgeronde hoeken 17">
            <a:extLst>
              <a:ext uri="{FF2B5EF4-FFF2-40B4-BE49-F238E27FC236}">
                <a16:creationId xmlns:a16="http://schemas.microsoft.com/office/drawing/2014/main" id="{FFF8C17A-6A8A-47E6-9BEF-1601A66B3F4C}"/>
              </a:ext>
            </a:extLst>
          </p:cNvPr>
          <p:cNvSpPr/>
          <p:nvPr/>
        </p:nvSpPr>
        <p:spPr>
          <a:xfrm>
            <a:off x="5546095" y="2265684"/>
            <a:ext cx="1977391" cy="5711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VAPOR</a:t>
            </a:r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4F2A5E60-E49B-4890-89C1-6D98EBE74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888" y="4818008"/>
            <a:ext cx="1762462" cy="2002798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E97B414C-00EC-4C9C-8AD3-4B804475F4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334" y="3902221"/>
            <a:ext cx="1024493" cy="1365991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547363C1-7689-4375-A9C7-E4815E9127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" t="48083" r="51977" b="8187"/>
          <a:stretch/>
        </p:blipFill>
        <p:spPr>
          <a:xfrm>
            <a:off x="5725830" y="3420441"/>
            <a:ext cx="1762462" cy="1291625"/>
          </a:xfrm>
          <a:prstGeom prst="rect">
            <a:avLst/>
          </a:prstGeom>
        </p:spPr>
      </p:pic>
      <p:sp>
        <p:nvSpPr>
          <p:cNvPr id="22" name="Pijl: omhoog 21">
            <a:extLst>
              <a:ext uri="{FF2B5EF4-FFF2-40B4-BE49-F238E27FC236}">
                <a16:creationId xmlns:a16="http://schemas.microsoft.com/office/drawing/2014/main" id="{8C357D4B-D357-4E6D-B69A-6B888B70049F}"/>
              </a:ext>
            </a:extLst>
          </p:cNvPr>
          <p:cNvSpPr/>
          <p:nvPr/>
        </p:nvSpPr>
        <p:spPr>
          <a:xfrm>
            <a:off x="5546095" y="4693832"/>
            <a:ext cx="969067" cy="778644"/>
          </a:xfrm>
          <a:prstGeom prst="upArrow">
            <a:avLst/>
          </a:prstGeom>
          <a:solidFill>
            <a:srgbClr val="70AD47"/>
          </a:solidFill>
          <a:ln>
            <a:solidFill>
              <a:srgbClr val="507E3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500" dirty="0"/>
              <a:t>M</a:t>
            </a:r>
          </a:p>
          <a:p>
            <a:pPr algn="ctr"/>
            <a:r>
              <a:rPr lang="nl-NL" sz="1500" dirty="0"/>
              <a:t>0 °C</a:t>
            </a:r>
          </a:p>
        </p:txBody>
      </p:sp>
      <p:sp>
        <p:nvSpPr>
          <p:cNvPr id="23" name="Pijl: omlaag 22">
            <a:extLst>
              <a:ext uri="{FF2B5EF4-FFF2-40B4-BE49-F238E27FC236}">
                <a16:creationId xmlns:a16="http://schemas.microsoft.com/office/drawing/2014/main" id="{3A906C5C-0F20-4A43-8EDC-7C9D149F7036}"/>
              </a:ext>
            </a:extLst>
          </p:cNvPr>
          <p:cNvSpPr/>
          <p:nvPr/>
        </p:nvSpPr>
        <p:spPr>
          <a:xfrm>
            <a:off x="6937032" y="4693832"/>
            <a:ext cx="937916" cy="824128"/>
          </a:xfrm>
          <a:prstGeom prst="downArrow">
            <a:avLst/>
          </a:prstGeom>
          <a:solidFill>
            <a:srgbClr val="70AD47"/>
          </a:solidFill>
          <a:ln>
            <a:solidFill>
              <a:srgbClr val="507E3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F</a:t>
            </a:r>
          </a:p>
          <a:p>
            <a:pPr algn="ctr"/>
            <a:r>
              <a:rPr lang="nl-NL" sz="1500" dirty="0"/>
              <a:t>-38 °C</a:t>
            </a:r>
          </a:p>
        </p:txBody>
      </p:sp>
      <p:sp>
        <p:nvSpPr>
          <p:cNvPr id="24" name="Pijl: draaiend 23">
            <a:extLst>
              <a:ext uri="{FF2B5EF4-FFF2-40B4-BE49-F238E27FC236}">
                <a16:creationId xmlns:a16="http://schemas.microsoft.com/office/drawing/2014/main" id="{9D27EC0F-5740-4A61-B5C8-D957A6B3506A}"/>
              </a:ext>
            </a:extLst>
          </p:cNvPr>
          <p:cNvSpPr/>
          <p:nvPr/>
        </p:nvSpPr>
        <p:spPr>
          <a:xfrm>
            <a:off x="5931269" y="2768014"/>
            <a:ext cx="937916" cy="3989041"/>
          </a:xfrm>
          <a:prstGeom prst="circularArrow">
            <a:avLst>
              <a:gd name="adj1" fmla="val 12500"/>
              <a:gd name="adj2" fmla="val 3121348"/>
              <a:gd name="adj3" fmla="val 20457681"/>
              <a:gd name="adj4" fmla="val 15672169"/>
              <a:gd name="adj5" fmla="val 19067"/>
            </a:avLst>
          </a:prstGeom>
          <a:solidFill>
            <a:srgbClr val="70AD47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5" name="Pijl: rechts 24">
            <a:extLst>
              <a:ext uri="{FF2B5EF4-FFF2-40B4-BE49-F238E27FC236}">
                <a16:creationId xmlns:a16="http://schemas.microsoft.com/office/drawing/2014/main" id="{9CE5ECC9-D9C4-4C75-85CA-DB702C1CB040}"/>
              </a:ext>
            </a:extLst>
          </p:cNvPr>
          <p:cNvSpPr/>
          <p:nvPr/>
        </p:nvSpPr>
        <p:spPr>
          <a:xfrm>
            <a:off x="8609002" y="5533170"/>
            <a:ext cx="598029" cy="28623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Pijl: rechts 25">
            <a:extLst>
              <a:ext uri="{FF2B5EF4-FFF2-40B4-BE49-F238E27FC236}">
                <a16:creationId xmlns:a16="http://schemas.microsoft.com/office/drawing/2014/main" id="{4FE84A27-3623-404F-BC6A-D6A9639D9E7E}"/>
              </a:ext>
            </a:extLst>
          </p:cNvPr>
          <p:cNvSpPr/>
          <p:nvPr/>
        </p:nvSpPr>
        <p:spPr>
          <a:xfrm>
            <a:off x="8620841" y="6057513"/>
            <a:ext cx="598029" cy="286237"/>
          </a:xfrm>
          <a:prstGeom prst="rightArrow">
            <a:avLst/>
          </a:prstGeom>
          <a:solidFill>
            <a:srgbClr val="70AD47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BFABA4D3-B725-45C8-A0BC-21F146E0E53A}"/>
              </a:ext>
            </a:extLst>
          </p:cNvPr>
          <p:cNvSpPr txBox="1"/>
          <p:nvPr/>
        </p:nvSpPr>
        <p:spPr>
          <a:xfrm>
            <a:off x="9417384" y="5472476"/>
            <a:ext cx="18365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First step</a:t>
            </a:r>
          </a:p>
          <a:p>
            <a:endParaRPr lang="nl-NL" dirty="0"/>
          </a:p>
          <a:p>
            <a:r>
              <a:rPr lang="nl-NL" dirty="0"/>
              <a:t>Second step</a:t>
            </a:r>
          </a:p>
          <a:p>
            <a:endParaRPr lang="nl-NL" dirty="0"/>
          </a:p>
          <a:p>
            <a:r>
              <a:rPr lang="nl-NL" dirty="0"/>
              <a:t>Third step</a:t>
            </a:r>
          </a:p>
          <a:p>
            <a:endParaRPr lang="nl-NL" dirty="0"/>
          </a:p>
        </p:txBody>
      </p:sp>
      <p:sp>
        <p:nvSpPr>
          <p:cNvPr id="28" name="Pijl: rechts 27">
            <a:extLst>
              <a:ext uri="{FF2B5EF4-FFF2-40B4-BE49-F238E27FC236}">
                <a16:creationId xmlns:a16="http://schemas.microsoft.com/office/drawing/2014/main" id="{33F9D14E-96C1-417E-962D-9060CE531C6A}"/>
              </a:ext>
            </a:extLst>
          </p:cNvPr>
          <p:cNvSpPr/>
          <p:nvPr/>
        </p:nvSpPr>
        <p:spPr>
          <a:xfrm>
            <a:off x="8620841" y="6604811"/>
            <a:ext cx="598029" cy="28623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Pijl: omlaag 31">
            <a:extLst>
              <a:ext uri="{FF2B5EF4-FFF2-40B4-BE49-F238E27FC236}">
                <a16:creationId xmlns:a16="http://schemas.microsoft.com/office/drawing/2014/main" id="{7B4E459C-3602-4417-A063-5EF52E614284}"/>
              </a:ext>
            </a:extLst>
          </p:cNvPr>
          <p:cNvSpPr/>
          <p:nvPr/>
        </p:nvSpPr>
        <p:spPr>
          <a:xfrm>
            <a:off x="6775222" y="2678584"/>
            <a:ext cx="1007413" cy="951612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C</a:t>
            </a:r>
          </a:p>
          <a:p>
            <a:pPr algn="ctr"/>
            <a:r>
              <a:rPr lang="nl-NL" sz="1400" dirty="0"/>
              <a:t>100% RH</a:t>
            </a: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C673FDA7-5BD2-4991-BA1C-CCCF653F7B64}"/>
              </a:ext>
            </a:extLst>
          </p:cNvPr>
          <p:cNvSpPr txBox="1"/>
          <p:nvPr/>
        </p:nvSpPr>
        <p:spPr>
          <a:xfrm>
            <a:off x="8820244" y="2736872"/>
            <a:ext cx="329778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500" dirty="0"/>
              <a:t>Parameterization based on  Rotstayn et al. (2000), between 0 and -38°C</a:t>
            </a: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7024AC39-0DF4-4ED3-AA90-641694374982}"/>
              </a:ext>
            </a:extLst>
          </p:cNvPr>
          <p:cNvSpPr txBox="1"/>
          <p:nvPr/>
        </p:nvSpPr>
        <p:spPr>
          <a:xfrm>
            <a:off x="8199656" y="3525829"/>
            <a:ext cx="937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Slow</a:t>
            </a:r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7C720681-D857-4EE1-81C1-A050EC3655F3}"/>
              </a:ext>
            </a:extLst>
          </p:cNvPr>
          <p:cNvSpPr txBox="1"/>
          <p:nvPr/>
        </p:nvSpPr>
        <p:spPr>
          <a:xfrm>
            <a:off x="8199656" y="4815713"/>
            <a:ext cx="937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b="1" dirty="0"/>
              <a:t>Fast</a:t>
            </a:r>
          </a:p>
        </p:txBody>
      </p:sp>
      <p:sp>
        <p:nvSpPr>
          <p:cNvPr id="36" name="Pijl: omhoog 35">
            <a:extLst>
              <a:ext uri="{FF2B5EF4-FFF2-40B4-BE49-F238E27FC236}">
                <a16:creationId xmlns:a16="http://schemas.microsoft.com/office/drawing/2014/main" id="{FE77D0E4-3FDE-489C-880F-CE21A9429918}"/>
              </a:ext>
            </a:extLst>
          </p:cNvPr>
          <p:cNvSpPr/>
          <p:nvPr/>
        </p:nvSpPr>
        <p:spPr>
          <a:xfrm>
            <a:off x="5119342" y="2704263"/>
            <a:ext cx="1238680" cy="839466"/>
          </a:xfrm>
          <a:prstGeom prst="up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E</a:t>
            </a:r>
          </a:p>
          <a:p>
            <a:pPr algn="ctr"/>
            <a:r>
              <a:rPr lang="nl-NL" sz="1400" dirty="0"/>
              <a:t>&lt;100% RH</a:t>
            </a:r>
          </a:p>
        </p:txBody>
      </p:sp>
      <p:sp>
        <p:nvSpPr>
          <p:cNvPr id="37" name="Rechthoek 36">
            <a:extLst>
              <a:ext uri="{FF2B5EF4-FFF2-40B4-BE49-F238E27FC236}">
                <a16:creationId xmlns:a16="http://schemas.microsoft.com/office/drawing/2014/main" id="{99955495-8FD7-4924-B350-A7CBF64C545A}"/>
              </a:ext>
            </a:extLst>
          </p:cNvPr>
          <p:cNvSpPr/>
          <p:nvPr/>
        </p:nvSpPr>
        <p:spPr>
          <a:xfrm>
            <a:off x="7884575" y="3522276"/>
            <a:ext cx="4233449" cy="200279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 w="76200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56A24A51-F577-408E-96BB-60E46F826C5D}"/>
              </a:ext>
            </a:extLst>
          </p:cNvPr>
          <p:cNvSpPr txBox="1"/>
          <p:nvPr/>
        </p:nvSpPr>
        <p:spPr>
          <a:xfrm>
            <a:off x="10836572" y="4195262"/>
            <a:ext cx="14323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500" b="1" dirty="0" err="1"/>
              <a:t>Leaves</a:t>
            </a:r>
            <a:r>
              <a:rPr lang="nl-NL" sz="2500" b="1" dirty="0"/>
              <a:t> </a:t>
            </a:r>
            <a:r>
              <a:rPr lang="nl-NL" sz="2500" b="1" dirty="0" err="1"/>
              <a:t>parcel</a:t>
            </a:r>
            <a:r>
              <a:rPr lang="nl-NL" sz="2500" b="1" dirty="0"/>
              <a:t> </a:t>
            </a:r>
          </a:p>
        </p:txBody>
      </p:sp>
      <p:pic>
        <p:nvPicPr>
          <p:cNvPr id="39" name="Afbeelding 38">
            <a:extLst>
              <a:ext uri="{FF2B5EF4-FFF2-40B4-BE49-F238E27FC236}">
                <a16:creationId xmlns:a16="http://schemas.microsoft.com/office/drawing/2014/main" id="{3D315C8C-4C77-414D-AD53-03DD772942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4" y="2470033"/>
            <a:ext cx="5059891" cy="3730598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D7C2C7AE-2B81-4DB8-8A05-6ECF558278A4}"/>
              </a:ext>
            </a:extLst>
          </p:cNvPr>
          <p:cNvSpPr txBox="1"/>
          <p:nvPr/>
        </p:nvSpPr>
        <p:spPr>
          <a:xfrm>
            <a:off x="6492326" y="4565029"/>
            <a:ext cx="479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465324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AE73A3-1355-4E2C-A227-766E984F0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Dynamic</a:t>
            </a:r>
            <a:r>
              <a:rPr lang="nl-NL" dirty="0"/>
              <a:t> </a:t>
            </a:r>
            <a:r>
              <a:rPr lang="nl-NL" dirty="0" err="1"/>
              <a:t>entrainment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AB40E63D-2D32-4E3C-8092-04ACA0186E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54953" y="2603500"/>
                <a:ext cx="11202763" cy="3416300"/>
              </a:xfrm>
            </p:spPr>
            <p:txBody>
              <a:bodyPr>
                <a:noAutofit/>
              </a:bodyPr>
              <a:lstStyle/>
              <a:p>
                <a:r>
                  <a:rPr lang="nl-NL" sz="2600" dirty="0"/>
                  <a:t>Environmental air is </a:t>
                </a:r>
                <a:r>
                  <a:rPr lang="nl-NL" sz="2600" dirty="0" err="1"/>
                  <a:t>trapped</a:t>
                </a:r>
                <a:r>
                  <a:rPr lang="nl-NL" sz="2600" dirty="0"/>
                  <a:t> </a:t>
                </a:r>
                <a:r>
                  <a:rPr lang="nl-NL" sz="2600" dirty="0" err="1"/>
                  <a:t>by</a:t>
                </a:r>
                <a:r>
                  <a:rPr lang="nl-NL" sz="2600" dirty="0"/>
                  <a:t> </a:t>
                </a:r>
                <a:r>
                  <a:rPr lang="nl-NL" sz="2600" dirty="0" err="1"/>
                  <a:t>the</a:t>
                </a:r>
                <a:r>
                  <a:rPr lang="nl-NL" sz="2600" dirty="0"/>
                  <a:t> </a:t>
                </a:r>
                <a:r>
                  <a:rPr lang="nl-NL" sz="2600" dirty="0" err="1"/>
                  <a:t>convective</a:t>
                </a:r>
                <a:r>
                  <a:rPr lang="nl-NL" sz="2600" dirty="0"/>
                  <a:t> </a:t>
                </a:r>
                <a:r>
                  <a:rPr lang="nl-NL" sz="2600" dirty="0" err="1"/>
                  <a:t>cloud</a:t>
                </a:r>
                <a:r>
                  <a:rPr lang="nl-NL" sz="2600" dirty="0"/>
                  <a:t>; (</a:t>
                </a:r>
                <a:r>
                  <a:rPr lang="nl-NL" sz="2600" dirty="0" err="1"/>
                  <a:t>vertical</a:t>
                </a:r>
                <a:r>
                  <a:rPr lang="nl-NL" sz="2600" dirty="0"/>
                  <a:t>) </a:t>
                </a:r>
                <a:r>
                  <a:rPr lang="nl-NL" sz="2600" dirty="0" err="1"/>
                  <a:t>length</a:t>
                </a:r>
                <a:r>
                  <a:rPr lang="nl-NL" sz="2600" dirty="0"/>
                  <a:t> </a:t>
                </a:r>
                <a:r>
                  <a:rPr lang="nl-NL" sz="2600" dirty="0" err="1"/>
                  <a:t>scale</a:t>
                </a:r>
                <a:r>
                  <a:rPr lang="nl-NL" sz="2600" dirty="0"/>
                  <a:t> of </a:t>
                </a:r>
                <a:r>
                  <a:rPr lang="nl-NL" sz="2600" dirty="0" err="1"/>
                  <a:t>process</a:t>
                </a:r>
                <a:r>
                  <a:rPr lang="nl-NL" sz="2600" dirty="0"/>
                  <a:t> is </a:t>
                </a:r>
                <a:r>
                  <a:rPr lang="nl-NL" sz="2600" dirty="0" err="1"/>
                  <a:t>function</a:t>
                </a:r>
                <a:r>
                  <a:rPr lang="nl-NL" sz="2600" dirty="0"/>
                  <a:t> of </a:t>
                </a:r>
                <a:r>
                  <a:rPr lang="nl-NL" sz="2600" dirty="0" err="1"/>
                  <a:t>parcel</a:t>
                </a:r>
                <a:r>
                  <a:rPr lang="nl-NL" sz="2600" dirty="0"/>
                  <a:t> </a:t>
                </a:r>
                <a:r>
                  <a:rPr lang="nl-NL" sz="2600" dirty="0" err="1"/>
                  <a:t>size</a:t>
                </a:r>
                <a:endParaRPr lang="nl-NL" sz="2600" dirty="0"/>
              </a:p>
              <a:p>
                <a14:m>
                  <m:oMath xmlns:m="http://schemas.openxmlformats.org/officeDocument/2006/math">
                    <m:r>
                      <a:rPr lang="nl-NL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nl-NL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nl-NL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nl-NL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nl-NL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nl-NL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nl-NL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nl-NL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𝑖𝑛𝑣</m:t>
                            </m:r>
                            <m:r>
                              <a:rPr lang="nl-NL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nl-NL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nl-NL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nl-NL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nl-NL" sz="2600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nl-NL" sz="26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d>
                      <m:dPr>
                        <m:ctrlPr>
                          <a:rPr lang="nl-NL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l-NL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nl-NL" sz="2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nl-NL" sz="2600" dirty="0"/>
                  <a:t> “equivalent radius”, </a:t>
                </a:r>
                <a:r>
                  <a:rPr lang="nl-NL" sz="2600" dirty="0" err="1"/>
                  <a:t>assuming</a:t>
                </a:r>
                <a:r>
                  <a:rPr lang="nl-NL" sz="2600" dirty="0"/>
                  <a:t> CP is </a:t>
                </a:r>
                <a:r>
                  <a:rPr lang="nl-NL" sz="2600" dirty="0" err="1"/>
                  <a:t>spherical</a:t>
                </a:r>
                <a:endParaRPr lang="nl-NL" sz="2600" dirty="0"/>
              </a:p>
              <a:p>
                <a:r>
                  <a:rPr lang="nl-NL" sz="2600" dirty="0" err="1"/>
                  <a:t>Conservation</a:t>
                </a:r>
                <a:r>
                  <a:rPr lang="nl-NL" sz="2600" dirty="0"/>
                  <a:t> (of water) check </a:t>
                </a:r>
                <a:r>
                  <a:rPr lang="nl-NL" sz="2600" dirty="0" err="1"/>
                  <a:t>if</a:t>
                </a:r>
                <a:r>
                  <a:rPr lang="nl-NL" sz="2600" dirty="0"/>
                  <a:t> </a:t>
                </a:r>
                <a:r>
                  <a:rPr lang="el-GR" sz="2600" dirty="0"/>
                  <a:t>μ</a:t>
                </a:r>
                <a:r>
                  <a:rPr lang="nl-NL" sz="2600" dirty="0"/>
                  <a:t> set </a:t>
                </a:r>
                <a:r>
                  <a:rPr lang="nl-NL" sz="2600" dirty="0" err="1"/>
                  <a:t>to</a:t>
                </a:r>
                <a:r>
                  <a:rPr lang="nl-NL" sz="2600" dirty="0"/>
                  <a:t> 0</a:t>
                </a:r>
              </a:p>
              <a:p>
                <a:r>
                  <a:rPr lang="nl-NL" sz="2600" dirty="0" err="1"/>
                  <a:t>Many</a:t>
                </a:r>
                <a:r>
                  <a:rPr lang="nl-NL" sz="2600" dirty="0"/>
                  <a:t> </a:t>
                </a:r>
                <a:r>
                  <a:rPr lang="nl-NL" sz="2600" dirty="0" err="1"/>
                  <a:t>other</a:t>
                </a:r>
                <a:r>
                  <a:rPr lang="nl-NL" sz="2600" dirty="0"/>
                  <a:t> parameters are set </a:t>
                </a:r>
                <a:r>
                  <a:rPr lang="nl-NL" sz="2600" dirty="0" err="1"/>
                  <a:t>to</a:t>
                </a:r>
                <a:r>
                  <a:rPr lang="nl-NL" sz="2600" dirty="0"/>
                  <a:t> a </a:t>
                </a:r>
                <a:r>
                  <a:rPr lang="nl-NL" sz="2600" dirty="0" err="1"/>
                  <a:t>reference</a:t>
                </a:r>
                <a:r>
                  <a:rPr lang="nl-NL" sz="2600" dirty="0"/>
                  <a:t> </a:t>
                </a:r>
                <a:r>
                  <a:rPr lang="nl-NL" sz="2600" dirty="0" err="1"/>
                  <a:t>value</a:t>
                </a:r>
                <a:r>
                  <a:rPr lang="nl-NL" sz="2600" dirty="0"/>
                  <a:t>, e.g. </a:t>
                </a:r>
                <a:r>
                  <a:rPr lang="nl-NL" sz="2600" dirty="0" err="1"/>
                  <a:t>initial</a:t>
                </a:r>
                <a:r>
                  <a:rPr lang="nl-NL" sz="2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6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nl-NL" sz="2600" b="0" i="1" dirty="0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nl-NL" sz="2600" b="0" i="1" dirty="0" smtClean="0">
                        <a:latin typeface="Cambria Math" panose="02040503050406030204" pitchFamily="18" charset="0"/>
                      </a:rPr>
                      <m:t>=2500 </m:t>
                    </m:r>
                    <m:r>
                      <a:rPr lang="nl-NL" sz="2600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nl-NL" sz="2600" dirty="0"/>
                  <a:t> </a:t>
                </a:r>
                <a:r>
                  <a:rPr lang="nl-NL" sz="2600" dirty="0" err="1"/>
                  <a:t>and</a:t>
                </a:r>
                <a:r>
                  <a:rPr lang="nl-NL" sz="2600" dirty="0"/>
                  <a:t> </a:t>
                </a:r>
                <a:r>
                  <a:rPr lang="nl-NL" sz="2600" dirty="0" err="1"/>
                  <a:t>then</a:t>
                </a:r>
                <a:r>
                  <a:rPr lang="nl-NL" sz="2600" dirty="0"/>
                  <a:t> </a:t>
                </a:r>
                <a:r>
                  <a:rPr lang="nl-NL" sz="2600" dirty="0" err="1"/>
                  <a:t>varied</a:t>
                </a:r>
                <a:endParaRPr lang="nl-NL" sz="2600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AB40E63D-2D32-4E3C-8092-04ACA0186E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54953" y="2603500"/>
                <a:ext cx="11202763" cy="3416300"/>
              </a:xfrm>
              <a:blipFill>
                <a:blip r:embed="rId2"/>
                <a:stretch>
                  <a:fillRect l="-544" t="-1604" b="-713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831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EBF99B-0EE7-4ED7-A299-44BAB844E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Environmental profile</a:t>
            </a:r>
            <a:br>
              <a:rPr lang="nl-NL" dirty="0"/>
            </a:br>
            <a:r>
              <a:rPr lang="nl-NL" dirty="0"/>
              <a:t> + assumptions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3BE1E43-A2B5-419B-8121-31D74063B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2885"/>
            <a:ext cx="6702083" cy="3888421"/>
          </a:xfrm>
        </p:spPr>
        <p:txBody>
          <a:bodyPr>
            <a:noAutofit/>
          </a:bodyPr>
          <a:lstStyle/>
          <a:p>
            <a:r>
              <a:rPr lang="nl-NL" sz="2300" dirty="0"/>
              <a:t>Convective rain event in Gelderland &amp; Overijssel</a:t>
            </a:r>
          </a:p>
          <a:p>
            <a:r>
              <a:rPr lang="nl-NL" sz="2300" dirty="0"/>
              <a:t>Observations of August 26th 2010 12 UTC/GMT in Essen, Germany</a:t>
            </a:r>
          </a:p>
          <a:p>
            <a:r>
              <a:rPr lang="nl-NL" sz="2300" dirty="0" err="1"/>
              <a:t>Slightly</a:t>
            </a:r>
            <a:r>
              <a:rPr lang="nl-NL" sz="2300" dirty="0"/>
              <a:t> </a:t>
            </a:r>
            <a:r>
              <a:rPr lang="nl-NL" sz="2300" dirty="0" err="1"/>
              <a:t>modified</a:t>
            </a:r>
            <a:r>
              <a:rPr lang="nl-NL" sz="2300" dirty="0"/>
              <a:t>, </a:t>
            </a:r>
            <a:r>
              <a:rPr lang="nl-NL" sz="2300" dirty="0" err="1"/>
              <a:t>assuming</a:t>
            </a:r>
            <a:r>
              <a:rPr lang="nl-NL" sz="2300" dirty="0"/>
              <a:t> </a:t>
            </a:r>
            <a:r>
              <a:rPr lang="nl-NL" sz="2300" dirty="0" err="1"/>
              <a:t>enriched</a:t>
            </a:r>
            <a:r>
              <a:rPr lang="nl-NL" sz="2300" dirty="0"/>
              <a:t> </a:t>
            </a:r>
            <a:r>
              <a:rPr lang="nl-NL" sz="2300" dirty="0" err="1"/>
              <a:t>moisture</a:t>
            </a:r>
            <a:r>
              <a:rPr lang="nl-NL" sz="2300" dirty="0"/>
              <a:t> at ±3 km</a:t>
            </a:r>
          </a:p>
          <a:p>
            <a:r>
              <a:rPr lang="nl-NL" sz="2300" dirty="0"/>
              <a:t>Classical “surface based” convection</a:t>
            </a:r>
          </a:p>
          <a:p>
            <a:r>
              <a:rPr lang="nl-NL" sz="2300" dirty="0"/>
              <a:t>Initial small disturbance T &amp; water vapor</a:t>
            </a:r>
          </a:p>
          <a:p>
            <a:r>
              <a:rPr lang="nl-NL" sz="2300" dirty="0"/>
              <a:t>Linear </a:t>
            </a:r>
            <a:r>
              <a:rPr lang="en-GB" sz="2300" dirty="0"/>
              <a:t>interpolations</a:t>
            </a:r>
            <a:r>
              <a:rPr lang="nl-NL" sz="2300" dirty="0"/>
              <a:t> between nearest levels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07841E8-E7E6-47E5-A4A8-E5802F4CC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156" y="1599261"/>
            <a:ext cx="4405644" cy="4804066"/>
          </a:xfrm>
          <a:prstGeom prst="rect">
            <a:avLst/>
          </a:prstGeom>
        </p:spPr>
      </p:pic>
      <p:sp>
        <p:nvSpPr>
          <p:cNvPr id="6" name="Pijl: rechts 5">
            <a:extLst>
              <a:ext uri="{FF2B5EF4-FFF2-40B4-BE49-F238E27FC236}">
                <a16:creationId xmlns:a16="http://schemas.microsoft.com/office/drawing/2014/main" id="{F558856C-789B-4568-B99C-5803EC82BEF1}"/>
              </a:ext>
            </a:extLst>
          </p:cNvPr>
          <p:cNvSpPr/>
          <p:nvPr/>
        </p:nvSpPr>
        <p:spPr>
          <a:xfrm rot="1104999">
            <a:off x="6450459" y="3219440"/>
            <a:ext cx="4668855" cy="147346"/>
          </a:xfrm>
          <a:prstGeom prst="rightArrow">
            <a:avLst/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929052F-CA9A-4B01-9AF5-7CB82FEA04B6}"/>
              </a:ext>
            </a:extLst>
          </p:cNvPr>
          <p:cNvCxnSpPr>
            <a:cxnSpLocks/>
          </p:cNvCxnSpPr>
          <p:nvPr/>
        </p:nvCxnSpPr>
        <p:spPr>
          <a:xfrm>
            <a:off x="5492880" y="3605909"/>
            <a:ext cx="6217920" cy="14630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al 3">
            <a:extLst>
              <a:ext uri="{FF2B5EF4-FFF2-40B4-BE49-F238E27FC236}">
                <a16:creationId xmlns:a16="http://schemas.microsoft.com/office/drawing/2014/main" id="{907F566A-3D2A-4B9A-A02A-A0B4E9177D54}"/>
              </a:ext>
            </a:extLst>
          </p:cNvPr>
          <p:cNvSpPr/>
          <p:nvPr/>
        </p:nvSpPr>
        <p:spPr>
          <a:xfrm>
            <a:off x="11572875" y="4962525"/>
            <a:ext cx="259798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3733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1AFC62-FD0A-4F8D-A092-71BC83987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3" y="719216"/>
            <a:ext cx="10515600" cy="543932"/>
          </a:xfrm>
        </p:spPr>
        <p:txBody>
          <a:bodyPr/>
          <a:lstStyle/>
          <a:p>
            <a:r>
              <a:rPr lang="nl-NL" dirty="0"/>
              <a:t>No entrainment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51360E9-C1C5-4FD5-9D70-A385221D7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375" y="5660406"/>
            <a:ext cx="10515600" cy="8556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nl-NL" dirty="0"/>
          </a:p>
          <a:p>
            <a:r>
              <a:rPr lang="nl-NL" sz="2600" dirty="0"/>
              <a:t>Mean precipitation over the final area of the parcel: 4.40 mm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6229D51-2C4E-4161-A300-B95E17C4B09C}"/>
              </a:ext>
            </a:extLst>
          </p:cNvPr>
          <p:cNvGrpSpPr/>
          <p:nvPr/>
        </p:nvGrpSpPr>
        <p:grpSpPr>
          <a:xfrm>
            <a:off x="6174465" y="1513969"/>
            <a:ext cx="5878673" cy="3931597"/>
            <a:chOff x="6027073" y="1087104"/>
            <a:chExt cx="5878666" cy="407163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FD3BEEF-0A05-4A7B-862F-1A2FD92B9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7073" y="1087104"/>
              <a:ext cx="5878666" cy="4071635"/>
            </a:xfrm>
            <a:prstGeom prst="rect">
              <a:avLst/>
            </a:prstGeom>
          </p:spPr>
        </p:pic>
        <p:cxnSp>
          <p:nvCxnSpPr>
            <p:cNvPr id="21" name="Rechte verbindingslijn met pijl 20">
              <a:extLst>
                <a:ext uri="{FF2B5EF4-FFF2-40B4-BE49-F238E27FC236}">
                  <a16:creationId xmlns:a16="http://schemas.microsoft.com/office/drawing/2014/main" id="{FCD07487-9DB9-490A-BDFF-6BA641D59E0B}"/>
                </a:ext>
              </a:extLst>
            </p:cNvPr>
            <p:cNvCxnSpPr>
              <a:cxnSpLocks/>
            </p:cNvCxnSpPr>
            <p:nvPr/>
          </p:nvCxnSpPr>
          <p:spPr>
            <a:xfrm>
              <a:off x="7180976" y="1699261"/>
              <a:ext cx="1141930" cy="286749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23" name="Tekstvak 22">
              <a:extLst>
                <a:ext uri="{FF2B5EF4-FFF2-40B4-BE49-F238E27FC236}">
                  <a16:creationId xmlns:a16="http://schemas.microsoft.com/office/drawing/2014/main" id="{EEA09009-03DE-4775-8EC4-2A99CA15D182}"/>
                </a:ext>
              </a:extLst>
            </p:cNvPr>
            <p:cNvSpPr txBox="1"/>
            <p:nvPr/>
          </p:nvSpPr>
          <p:spPr>
            <a:xfrm>
              <a:off x="7304240" y="2197533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time</a:t>
              </a:r>
            </a:p>
          </p:txBody>
        </p:sp>
        <p:cxnSp>
          <p:nvCxnSpPr>
            <p:cNvPr id="31" name="Rechte verbindingslijn met pijl 30">
              <a:extLst>
                <a:ext uri="{FF2B5EF4-FFF2-40B4-BE49-F238E27FC236}">
                  <a16:creationId xmlns:a16="http://schemas.microsoft.com/office/drawing/2014/main" id="{F2FE7503-3AFE-4A4F-9041-6B539030A1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75916" y="3336286"/>
              <a:ext cx="654052" cy="68184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Connector: Curved 35">
              <a:extLst>
                <a:ext uri="{FF2B5EF4-FFF2-40B4-BE49-F238E27FC236}">
                  <a16:creationId xmlns:a16="http://schemas.microsoft.com/office/drawing/2014/main" id="{37A11698-88E0-489C-9C4D-BA7D673D754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9071334" y="2601819"/>
              <a:ext cx="934996" cy="483861"/>
            </a:xfrm>
            <a:prstGeom prst="curvedConnector3">
              <a:avLst>
                <a:gd name="adj1" fmla="val -39910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or: Curved 51">
              <a:extLst>
                <a:ext uri="{FF2B5EF4-FFF2-40B4-BE49-F238E27FC236}">
                  <a16:creationId xmlns:a16="http://schemas.microsoft.com/office/drawing/2014/main" id="{14989A34-F50F-48E1-9E4D-3BF32D1B597D}"/>
                </a:ext>
              </a:extLst>
            </p:cNvPr>
            <p:cNvCxnSpPr>
              <a:cxnSpLocks/>
            </p:cNvCxnSpPr>
            <p:nvPr/>
          </p:nvCxnSpPr>
          <p:spPr>
            <a:xfrm>
              <a:off x="6980502" y="2778389"/>
              <a:ext cx="1137403" cy="259473"/>
            </a:xfrm>
            <a:prstGeom prst="curvedConnector3">
              <a:avLst>
                <a:gd name="adj1" fmla="val 727"/>
              </a:avLst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B2F80E8-0B7B-4EE6-A305-DF8175BD5C20}"/>
              </a:ext>
            </a:extLst>
          </p:cNvPr>
          <p:cNvGrpSpPr/>
          <p:nvPr/>
        </p:nvGrpSpPr>
        <p:grpSpPr>
          <a:xfrm>
            <a:off x="178501" y="1513969"/>
            <a:ext cx="5878674" cy="3931597"/>
            <a:chOff x="178501" y="1513969"/>
            <a:chExt cx="5878674" cy="39315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D775819-6A4D-4E9B-A743-E7B3A6BDC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501" y="1513969"/>
              <a:ext cx="5878674" cy="3931597"/>
            </a:xfrm>
            <a:prstGeom prst="rect">
              <a:avLst/>
            </a:prstGeom>
          </p:spPr>
        </p:pic>
        <p:cxnSp>
          <p:nvCxnSpPr>
            <p:cNvPr id="7" name="Rechte verbindingslijn met pijl 6">
              <a:extLst>
                <a:ext uri="{FF2B5EF4-FFF2-40B4-BE49-F238E27FC236}">
                  <a16:creationId xmlns:a16="http://schemas.microsoft.com/office/drawing/2014/main" id="{D4C08364-174B-44CC-86D6-42AB72A82B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0482" y="3652726"/>
              <a:ext cx="1129922" cy="371869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kstvak 9">
              <a:extLst>
                <a:ext uri="{FF2B5EF4-FFF2-40B4-BE49-F238E27FC236}">
                  <a16:creationId xmlns:a16="http://schemas.microsoft.com/office/drawing/2014/main" id="{5DB66DD8-E646-45B4-A504-92053FBAA8E0}"/>
                </a:ext>
              </a:extLst>
            </p:cNvPr>
            <p:cNvSpPr txBox="1"/>
            <p:nvPr/>
          </p:nvSpPr>
          <p:spPr>
            <a:xfrm rot="20536432">
              <a:off x="1773991" y="3533176"/>
              <a:ext cx="944201" cy="312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isotherms</a:t>
              </a:r>
            </a:p>
          </p:txBody>
        </p:sp>
        <p:cxnSp>
          <p:nvCxnSpPr>
            <p:cNvPr id="12" name="Rechte verbindingslijn met pijl 11">
              <a:extLst>
                <a:ext uri="{FF2B5EF4-FFF2-40B4-BE49-F238E27FC236}">
                  <a16:creationId xmlns:a16="http://schemas.microsoft.com/office/drawing/2014/main" id="{E1F51107-6225-416E-881B-B4B75B3F9ACD}"/>
                </a:ext>
              </a:extLst>
            </p:cNvPr>
            <p:cNvCxnSpPr/>
            <p:nvPr/>
          </p:nvCxnSpPr>
          <p:spPr>
            <a:xfrm flipV="1">
              <a:off x="1125801" y="3480482"/>
              <a:ext cx="0" cy="90341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90AE1338-8324-4FE0-B499-55F66D4BF283}"/>
                </a:ext>
              </a:extLst>
            </p:cNvPr>
            <p:cNvSpPr txBox="1"/>
            <p:nvPr/>
          </p:nvSpPr>
          <p:spPr>
            <a:xfrm rot="16200000">
              <a:off x="998161" y="3932134"/>
              <a:ext cx="566358" cy="312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Z (m)</a:t>
              </a:r>
            </a:p>
          </p:txBody>
        </p:sp>
        <p:cxnSp>
          <p:nvCxnSpPr>
            <p:cNvPr id="16" name="Rechte verbindingslijn met pijl 15">
              <a:extLst>
                <a:ext uri="{FF2B5EF4-FFF2-40B4-BE49-F238E27FC236}">
                  <a16:creationId xmlns:a16="http://schemas.microsoft.com/office/drawing/2014/main" id="{4516B7C9-70F2-44C0-99FB-9B50B4ED2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1621" y="4701650"/>
              <a:ext cx="744169" cy="233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kstvak 18">
              <a:extLst>
                <a:ext uri="{FF2B5EF4-FFF2-40B4-BE49-F238E27FC236}">
                  <a16:creationId xmlns:a16="http://schemas.microsoft.com/office/drawing/2014/main" id="{8F930C24-6994-45E2-8199-4B6439C5D1B8}"/>
                </a:ext>
              </a:extLst>
            </p:cNvPr>
            <p:cNvSpPr txBox="1"/>
            <p:nvPr/>
          </p:nvSpPr>
          <p:spPr>
            <a:xfrm rot="20453860">
              <a:off x="2882735" y="4555158"/>
              <a:ext cx="470205" cy="312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0 °C</a:t>
              </a:r>
            </a:p>
          </p:txBody>
        </p:sp>
        <p:cxnSp>
          <p:nvCxnSpPr>
            <p:cNvPr id="70" name="Connector: Curved 69">
              <a:extLst>
                <a:ext uri="{FF2B5EF4-FFF2-40B4-BE49-F238E27FC236}">
                  <a16:creationId xmlns:a16="http://schemas.microsoft.com/office/drawing/2014/main" id="{B16D4925-91BC-4307-8C05-4D0707AA5200}"/>
                </a:ext>
              </a:extLst>
            </p:cNvPr>
            <p:cNvCxnSpPr/>
            <p:nvPr/>
          </p:nvCxnSpPr>
          <p:spPr>
            <a:xfrm rot="16200000" flipV="1">
              <a:off x="5129378" y="4485558"/>
              <a:ext cx="513635" cy="152429"/>
            </a:xfrm>
            <a:prstGeom prst="curvedConnector3">
              <a:avLst>
                <a:gd name="adj1" fmla="val 1186"/>
              </a:avLst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kstvak 22">
              <a:extLst>
                <a:ext uri="{FF2B5EF4-FFF2-40B4-BE49-F238E27FC236}">
                  <a16:creationId xmlns:a16="http://schemas.microsoft.com/office/drawing/2014/main" id="{AAE333A6-A813-42BE-B347-427D7959BCF9}"/>
                </a:ext>
              </a:extLst>
            </p:cNvPr>
            <p:cNvSpPr txBox="1"/>
            <p:nvPr/>
          </p:nvSpPr>
          <p:spPr>
            <a:xfrm>
              <a:off x="5324604" y="4377106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time</a:t>
              </a:r>
            </a:p>
          </p:txBody>
        </p:sp>
      </p:grpSp>
      <p:sp>
        <p:nvSpPr>
          <p:cNvPr id="4" name="Tekstvak 3">
            <a:extLst>
              <a:ext uri="{FF2B5EF4-FFF2-40B4-BE49-F238E27FC236}">
                <a16:creationId xmlns:a16="http://schemas.microsoft.com/office/drawing/2014/main" id="{B3EFB51E-9C2C-40EB-8B48-EC177EEB372F}"/>
              </a:ext>
            </a:extLst>
          </p:cNvPr>
          <p:cNvSpPr txBox="1"/>
          <p:nvPr/>
        </p:nvSpPr>
        <p:spPr>
          <a:xfrm>
            <a:off x="4903208" y="3147085"/>
            <a:ext cx="1153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Heat of </a:t>
            </a:r>
            <a:r>
              <a:rPr lang="nl-NL" dirty="0" err="1"/>
              <a:t>fusion</a:t>
            </a:r>
            <a:endParaRPr lang="nl-NL" dirty="0"/>
          </a:p>
        </p:txBody>
      </p:sp>
      <p:cxnSp>
        <p:nvCxnSpPr>
          <p:cNvPr id="8" name="Rechte verbindingslijn 7">
            <a:extLst>
              <a:ext uri="{FF2B5EF4-FFF2-40B4-BE49-F238E27FC236}">
                <a16:creationId xmlns:a16="http://schemas.microsoft.com/office/drawing/2014/main" id="{161834EC-46A7-469B-815E-73E37F37134B}"/>
              </a:ext>
            </a:extLst>
          </p:cNvPr>
          <p:cNvCxnSpPr>
            <a:cxnSpLocks/>
          </p:cNvCxnSpPr>
          <p:nvPr/>
        </p:nvCxnSpPr>
        <p:spPr>
          <a:xfrm flipH="1">
            <a:off x="4572000" y="3360326"/>
            <a:ext cx="352426" cy="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4634708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on-directiekamer">
  <a:themeElements>
    <a:clrScheme name="Ion-directiekamer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-directiekamer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-directiekamer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Ion-directiekamer</Template>
  <TotalTime>166</TotalTime>
  <Words>610</Words>
  <Application>Microsoft Office PowerPoint</Application>
  <PresentationFormat>Breedbeeld</PresentationFormat>
  <Paragraphs>151</Paragraphs>
  <Slides>18</Slides>
  <Notes>5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18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Century Gothic</vt:lpstr>
      <vt:lpstr>Wingdings</vt:lpstr>
      <vt:lpstr>Wingdings 2</vt:lpstr>
      <vt:lpstr>Wingdings 3</vt:lpstr>
      <vt:lpstr>HDOfficeLightV0</vt:lpstr>
      <vt:lpstr>Ion-directiekamer</vt:lpstr>
      <vt:lpstr>Cloud: parcel? Model?</vt:lpstr>
      <vt:lpstr>Aim </vt:lpstr>
      <vt:lpstr>PowerPoint-presentatie</vt:lpstr>
      <vt:lpstr>PowerPoint-presentatie</vt:lpstr>
      <vt:lpstr>PowerPoint-presentatie</vt:lpstr>
      <vt:lpstr>PowerPoint-presentatie</vt:lpstr>
      <vt:lpstr>Dynamic entrainment</vt:lpstr>
      <vt:lpstr>Environmental profile  + assumptions</vt:lpstr>
      <vt:lpstr>No entrainment</vt:lpstr>
      <vt:lpstr>Constant entrainment μ_0=5×〖10〗^(-5)</vt:lpstr>
      <vt:lpstr>Full entrainment μ= μ_0+C_(inv,r)/R_eq </vt:lpstr>
      <vt:lpstr>Sensitive</vt:lpstr>
      <vt:lpstr>Change initial Req</vt:lpstr>
      <vt:lpstr>Sensitivity upper air moisture</vt:lpstr>
      <vt:lpstr>Discussion</vt:lpstr>
      <vt:lpstr>Discussion</vt:lpstr>
      <vt:lpstr>Conclusions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Edward</dc:creator>
  <cp:lastModifiedBy>Edward Groot</cp:lastModifiedBy>
  <cp:revision>203</cp:revision>
  <dcterms:created xsi:type="dcterms:W3CDTF">2018-10-15T18:47:26Z</dcterms:created>
  <dcterms:modified xsi:type="dcterms:W3CDTF">2018-10-29T12:47:19Z</dcterms:modified>
</cp:coreProperties>
</file>